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64" r:id="rId2"/>
    <p:sldId id="825" r:id="rId3"/>
    <p:sldId id="330" r:id="rId4"/>
    <p:sldId id="268" r:id="rId5"/>
    <p:sldId id="269" r:id="rId6"/>
    <p:sldId id="270" r:id="rId7"/>
    <p:sldId id="331" r:id="rId8"/>
    <p:sldId id="826" r:id="rId9"/>
    <p:sldId id="827" r:id="rId10"/>
    <p:sldId id="828" r:id="rId11"/>
    <p:sldId id="829" r:id="rId12"/>
    <p:sldId id="824" r:id="rId13"/>
    <p:sldId id="729" r:id="rId14"/>
    <p:sldId id="772" r:id="rId15"/>
    <p:sldId id="750" r:id="rId16"/>
    <p:sldId id="751" r:id="rId17"/>
    <p:sldId id="752" r:id="rId18"/>
    <p:sldId id="288" r:id="rId19"/>
    <p:sldId id="768" r:id="rId20"/>
    <p:sldId id="749" r:id="rId21"/>
    <p:sldId id="704" r:id="rId22"/>
    <p:sldId id="753" r:id="rId23"/>
    <p:sldId id="810" r:id="rId24"/>
    <p:sldId id="808" r:id="rId25"/>
    <p:sldId id="809" r:id="rId26"/>
    <p:sldId id="743" r:id="rId27"/>
    <p:sldId id="773" r:id="rId28"/>
    <p:sldId id="755" r:id="rId29"/>
    <p:sldId id="774" r:id="rId30"/>
    <p:sldId id="775" r:id="rId31"/>
    <p:sldId id="756" r:id="rId32"/>
    <p:sldId id="757" r:id="rId33"/>
    <p:sldId id="758" r:id="rId34"/>
    <p:sldId id="759" r:id="rId35"/>
    <p:sldId id="760" r:id="rId36"/>
    <p:sldId id="761" r:id="rId37"/>
    <p:sldId id="762" r:id="rId38"/>
    <p:sldId id="763" r:id="rId39"/>
    <p:sldId id="764" r:id="rId40"/>
    <p:sldId id="765" r:id="rId41"/>
    <p:sldId id="776" r:id="rId42"/>
    <p:sldId id="777" r:id="rId43"/>
    <p:sldId id="778" r:id="rId44"/>
    <p:sldId id="779" r:id="rId45"/>
    <p:sldId id="780" r:id="rId46"/>
    <p:sldId id="781" r:id="rId47"/>
    <p:sldId id="782" r:id="rId48"/>
    <p:sldId id="783" r:id="rId49"/>
    <p:sldId id="785" r:id="rId50"/>
    <p:sldId id="786" r:id="rId51"/>
    <p:sldId id="401" r:id="rId52"/>
    <p:sldId id="297" r:id="rId53"/>
    <p:sldId id="298" r:id="rId54"/>
    <p:sldId id="299" r:id="rId55"/>
    <p:sldId id="300" r:id="rId56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5" userDrawn="1">
          <p15:clr>
            <a:srgbClr val="A4A3A4"/>
          </p15:clr>
        </p15:guide>
        <p15:guide id="2" orient="horz" pos="1141" userDrawn="1">
          <p15:clr>
            <a:srgbClr val="A4A3A4"/>
          </p15:clr>
        </p15:guide>
        <p15:guide id="3" orient="horz" pos="228" userDrawn="1">
          <p15:clr>
            <a:srgbClr val="A4A3A4"/>
          </p15:clr>
        </p15:guide>
        <p15:guide id="4" orient="horz" pos="3517" userDrawn="1">
          <p15:clr>
            <a:srgbClr val="A4A3A4"/>
          </p15:clr>
        </p15:guide>
        <p15:guide id="5" orient="horz" pos="4105" userDrawn="1">
          <p15:clr>
            <a:srgbClr val="A4A3A4"/>
          </p15:clr>
        </p15:guide>
        <p15:guide id="6" pos="3629" userDrawn="1">
          <p15:clr>
            <a:srgbClr val="A4A3A4"/>
          </p15:clr>
        </p15:guide>
        <p15:guide id="7" pos="604" userDrawn="1">
          <p15:clr>
            <a:srgbClr val="A4A3A4"/>
          </p15:clr>
        </p15:guide>
        <p15:guide id="8" pos="7076" userDrawn="1">
          <p15:clr>
            <a:srgbClr val="A4A3A4"/>
          </p15:clr>
        </p15:guide>
        <p15:guide id="9" pos="40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Forfatter" initials="F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llemlayout 2 - Marker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Tema til typografi 1 - Markerin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ema til typografi 1 - Marker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llemlayout 4 - Marker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llemlayout 4 - Marker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Mørkt layout 1 - Markering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yst layout 1 - Marker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801"/>
  </p:normalViewPr>
  <p:slideViewPr>
    <p:cSldViewPr snapToObjects="1" showGuides="1">
      <p:cViewPr varScale="1">
        <p:scale>
          <a:sx n="85" d="100"/>
          <a:sy n="85" d="100"/>
        </p:scale>
        <p:origin x="48" y="67"/>
      </p:cViewPr>
      <p:guideLst>
        <p:guide orient="horz" pos="1365"/>
        <p:guide orient="horz" pos="1141"/>
        <p:guide orient="horz" pos="228"/>
        <p:guide orient="horz" pos="3517"/>
        <p:guide orient="horz" pos="4105"/>
        <p:guide pos="3629"/>
        <p:guide pos="604"/>
        <p:guide pos="7076"/>
        <p:guide pos="40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112" d="100"/>
          <a:sy n="112" d="100"/>
        </p:scale>
        <p:origin x="412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A83489-83AA-4793-99DE-3D65AB50861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BFF0A680-0277-4251-9D28-CCA7C0741327}">
      <dgm:prSet phldrT="[Tekst]" custT="1"/>
      <dgm:spPr/>
      <dgm:t>
        <a:bodyPr/>
        <a:lstStyle/>
        <a:p>
          <a:r>
            <a:rPr lang="da-DK" sz="1200" b="1" dirty="0" smtClean="0">
              <a:solidFill>
                <a:schemeClr val="accent1"/>
              </a:solidFill>
            </a:rPr>
            <a:t>Beslutnings-punkter</a:t>
          </a:r>
          <a:endParaRPr lang="da-DK" sz="1200" b="1" dirty="0">
            <a:solidFill>
              <a:schemeClr val="accent1"/>
            </a:solidFill>
          </a:endParaRPr>
        </a:p>
      </dgm:t>
    </dgm:pt>
    <dgm:pt modelId="{1EE9E32B-FE7A-463C-9AA9-E690FE4D8CF1}" type="parTrans" cxnId="{438ECF83-8A5F-4CD1-A5B2-3227909CF3AB}">
      <dgm:prSet/>
      <dgm:spPr/>
      <dgm:t>
        <a:bodyPr/>
        <a:lstStyle/>
        <a:p>
          <a:endParaRPr lang="da-DK"/>
        </a:p>
      </dgm:t>
    </dgm:pt>
    <dgm:pt modelId="{0C2C03F8-3AA4-4E41-A2BA-0DA42FA48352}" type="sibTrans" cxnId="{438ECF83-8A5F-4CD1-A5B2-3227909CF3AB}">
      <dgm:prSet/>
      <dgm:spPr/>
      <dgm:t>
        <a:bodyPr/>
        <a:lstStyle/>
        <a:p>
          <a:endParaRPr lang="da-DK"/>
        </a:p>
      </dgm:t>
    </dgm:pt>
    <dgm:pt modelId="{9155BBFB-D4D3-4F07-A4BF-C12DA25B21CE}">
      <dgm:prSet phldrT="[Tekst]" custT="1"/>
      <dgm:spPr/>
      <dgm:t>
        <a:bodyPr/>
        <a:lstStyle/>
        <a:p>
          <a:r>
            <a:rPr lang="da-DK" sz="1200" dirty="0" smtClean="0"/>
            <a:t>1. Godkendelse af dagsorden</a:t>
          </a:r>
          <a:endParaRPr lang="da-DK" sz="1200" dirty="0"/>
        </a:p>
      </dgm:t>
    </dgm:pt>
    <dgm:pt modelId="{5ED30F96-C890-44DB-8D9B-82C18AA8B05A}" type="parTrans" cxnId="{269168E5-FBE2-473F-9B8C-1F727ECB08C2}">
      <dgm:prSet/>
      <dgm:spPr/>
      <dgm:t>
        <a:bodyPr/>
        <a:lstStyle/>
        <a:p>
          <a:endParaRPr lang="da-DK"/>
        </a:p>
      </dgm:t>
    </dgm:pt>
    <dgm:pt modelId="{C2593816-6688-4688-AEA1-2A71D195D27A}" type="sibTrans" cxnId="{269168E5-FBE2-473F-9B8C-1F727ECB08C2}">
      <dgm:prSet/>
      <dgm:spPr/>
      <dgm:t>
        <a:bodyPr/>
        <a:lstStyle/>
        <a:p>
          <a:endParaRPr lang="da-DK"/>
        </a:p>
      </dgm:t>
    </dgm:pt>
    <dgm:pt modelId="{CC9B09BE-779B-4595-9F5E-D0CF7B4FEBB0}">
      <dgm:prSet phldrT="[Tekst]" custT="1"/>
      <dgm:spPr/>
      <dgm:t>
        <a:bodyPr/>
        <a:lstStyle/>
        <a:p>
          <a:r>
            <a:rPr lang="da-DK" sz="1200" dirty="0" smtClean="0"/>
            <a:t>2. Underskrift af protokollater</a:t>
          </a:r>
          <a:endParaRPr lang="da-DK" sz="1200" dirty="0"/>
        </a:p>
      </dgm:t>
    </dgm:pt>
    <dgm:pt modelId="{98A39AB7-DC8A-43DD-993A-90122A14EA34}" type="parTrans" cxnId="{EB69BB20-E3C6-4CE5-9671-64BAABAD87C1}">
      <dgm:prSet/>
      <dgm:spPr/>
      <dgm:t>
        <a:bodyPr/>
        <a:lstStyle/>
        <a:p>
          <a:endParaRPr lang="da-DK"/>
        </a:p>
      </dgm:t>
    </dgm:pt>
    <dgm:pt modelId="{2400F7BE-0FF2-4A3F-B8AC-11555449814F}" type="sibTrans" cxnId="{EB69BB20-E3C6-4CE5-9671-64BAABAD87C1}">
      <dgm:prSet/>
      <dgm:spPr/>
      <dgm:t>
        <a:bodyPr/>
        <a:lstStyle/>
        <a:p>
          <a:endParaRPr lang="da-DK"/>
        </a:p>
      </dgm:t>
    </dgm:pt>
    <dgm:pt modelId="{DAB786D9-6BA0-452B-AEEC-3516A63A2EEF}">
      <dgm:prSet phldrT="[Tekst]" custT="1"/>
      <dgm:spPr/>
      <dgm:t>
        <a:bodyPr/>
        <a:lstStyle/>
        <a:p>
          <a:r>
            <a:rPr lang="da-DK" sz="1200" dirty="0" smtClean="0"/>
            <a:t>3. Formanden og Direktionen orienterer</a:t>
          </a:r>
          <a:endParaRPr lang="da-DK" sz="1200" dirty="0"/>
        </a:p>
      </dgm:t>
    </dgm:pt>
    <dgm:pt modelId="{BFC4E8F9-DE1E-4B86-AD88-CFEF1293191A}" type="parTrans" cxnId="{B5B39183-D5B2-41E8-ABF4-5A1CC23A8F94}">
      <dgm:prSet/>
      <dgm:spPr/>
      <dgm:t>
        <a:bodyPr/>
        <a:lstStyle/>
        <a:p>
          <a:endParaRPr lang="da-DK"/>
        </a:p>
      </dgm:t>
    </dgm:pt>
    <dgm:pt modelId="{D8A5EF99-3AE3-4B17-AEB1-E1BEAE22B5A2}" type="sibTrans" cxnId="{B5B39183-D5B2-41E8-ABF4-5A1CC23A8F94}">
      <dgm:prSet/>
      <dgm:spPr/>
      <dgm:t>
        <a:bodyPr/>
        <a:lstStyle/>
        <a:p>
          <a:endParaRPr lang="da-DK"/>
        </a:p>
      </dgm:t>
    </dgm:pt>
    <dgm:pt modelId="{82D6501F-204F-4930-A02C-A0C078863126}">
      <dgm:prSet phldrT="[Tekst]" custT="1"/>
      <dgm:spPr/>
      <dgm:t>
        <a:bodyPr/>
        <a:lstStyle/>
        <a:p>
          <a:r>
            <a:rPr lang="da-DK" sz="1200" dirty="0" smtClean="0"/>
            <a:t>4. </a:t>
          </a:r>
          <a:r>
            <a:rPr lang="da-DK" sz="1200" strike="sngStrike" dirty="0" smtClean="0"/>
            <a:t>Økonomi- og ledelsesrapportering – alle selskaber</a:t>
          </a:r>
          <a:endParaRPr lang="da-DK" sz="1200" strike="sngStrike" dirty="0"/>
        </a:p>
      </dgm:t>
    </dgm:pt>
    <dgm:pt modelId="{C4BD7E10-6577-44DA-BE62-462EE0A8FAF3}" type="parTrans" cxnId="{C4942AC1-4166-4073-B83B-6A9E5AE2A81D}">
      <dgm:prSet/>
      <dgm:spPr/>
      <dgm:t>
        <a:bodyPr/>
        <a:lstStyle/>
        <a:p>
          <a:endParaRPr lang="da-DK"/>
        </a:p>
      </dgm:t>
    </dgm:pt>
    <dgm:pt modelId="{381A0FAB-D14F-40A1-9892-EF1C96316037}" type="sibTrans" cxnId="{C4942AC1-4166-4073-B83B-6A9E5AE2A81D}">
      <dgm:prSet/>
      <dgm:spPr/>
      <dgm:t>
        <a:bodyPr/>
        <a:lstStyle/>
        <a:p>
          <a:endParaRPr lang="da-DK"/>
        </a:p>
      </dgm:t>
    </dgm:pt>
    <dgm:pt modelId="{6BF6E0F4-5772-4385-8842-13E357C15799}">
      <dgm:prSet phldrT="[Tekst]" custT="1"/>
      <dgm:spPr/>
      <dgm:t>
        <a:bodyPr/>
        <a:lstStyle/>
        <a:p>
          <a:r>
            <a:rPr lang="da-DK" sz="1200" dirty="0" smtClean="0"/>
            <a:t>5. </a:t>
          </a:r>
          <a:r>
            <a:rPr lang="da-DK" sz="1200" strike="sngStrike" dirty="0" smtClean="0"/>
            <a:t>Budget 2020 – mål &amp; principper – alle selskaber </a:t>
          </a:r>
          <a:endParaRPr lang="da-DK" sz="1200" strike="sngStrike" dirty="0"/>
        </a:p>
      </dgm:t>
    </dgm:pt>
    <dgm:pt modelId="{6D146ADC-6632-4752-928E-DA6B4FF0FBD0}" type="parTrans" cxnId="{9C84A62F-6E08-4DD0-84F8-C92AC59B6CA8}">
      <dgm:prSet/>
      <dgm:spPr/>
      <dgm:t>
        <a:bodyPr/>
        <a:lstStyle/>
        <a:p>
          <a:endParaRPr lang="da-DK"/>
        </a:p>
      </dgm:t>
    </dgm:pt>
    <dgm:pt modelId="{9DDF9103-2A7F-4918-98FD-E210022984CB}" type="sibTrans" cxnId="{9C84A62F-6E08-4DD0-84F8-C92AC59B6CA8}">
      <dgm:prSet/>
      <dgm:spPr/>
      <dgm:t>
        <a:bodyPr/>
        <a:lstStyle/>
        <a:p>
          <a:endParaRPr lang="da-DK"/>
        </a:p>
      </dgm:t>
    </dgm:pt>
    <dgm:pt modelId="{D387A862-F9B7-4296-8940-B641ED165D30}">
      <dgm:prSet phldrT="[Tekst]" custT="1"/>
      <dgm:spPr/>
      <dgm:t>
        <a:bodyPr/>
        <a:lstStyle/>
        <a:p>
          <a:r>
            <a:rPr lang="da-DK" sz="1200" dirty="0" smtClean="0"/>
            <a:t>6. </a:t>
          </a:r>
          <a:r>
            <a:rPr lang="da-DK" sz="1200" dirty="0" smtClean="0">
              <a:solidFill>
                <a:schemeClr val="tx1"/>
              </a:solidFill>
            </a:rPr>
            <a:t>Forsikringsgennemgang – alle selskaber</a:t>
          </a:r>
          <a:endParaRPr lang="da-DK" sz="1200" dirty="0">
            <a:solidFill>
              <a:schemeClr val="tx1"/>
            </a:solidFill>
          </a:endParaRPr>
        </a:p>
      </dgm:t>
    </dgm:pt>
    <dgm:pt modelId="{C50929BC-BBA3-46AA-ABA1-BBE14BC1B73F}" type="parTrans" cxnId="{E33201F4-E9AD-47D3-A32B-B9A9638866A5}">
      <dgm:prSet/>
      <dgm:spPr/>
      <dgm:t>
        <a:bodyPr/>
        <a:lstStyle/>
        <a:p>
          <a:endParaRPr lang="da-DK"/>
        </a:p>
      </dgm:t>
    </dgm:pt>
    <dgm:pt modelId="{CC70CAF1-9EB0-46B0-98EA-21F61AA17A22}" type="sibTrans" cxnId="{E33201F4-E9AD-47D3-A32B-B9A9638866A5}">
      <dgm:prSet/>
      <dgm:spPr/>
      <dgm:t>
        <a:bodyPr/>
        <a:lstStyle/>
        <a:p>
          <a:endParaRPr lang="da-DK"/>
        </a:p>
      </dgm:t>
    </dgm:pt>
    <dgm:pt modelId="{5B4A794E-D69C-4C88-B27F-2BD213C74649}">
      <dgm:prSet custT="1"/>
      <dgm:spPr/>
      <dgm:t>
        <a:bodyPr/>
        <a:lstStyle/>
        <a:p>
          <a:r>
            <a:rPr lang="da-DK" sz="1200" dirty="0" smtClean="0">
              <a:solidFill>
                <a:schemeClr val="tx1"/>
              </a:solidFill>
            </a:rPr>
            <a:t>7. </a:t>
          </a:r>
          <a:r>
            <a:rPr lang="da-DK" sz="1200" dirty="0" smtClean="0"/>
            <a:t>Årsmøde Dansk Fjernvarme - 2019</a:t>
          </a:r>
          <a:endParaRPr lang="da-DK" sz="1200" dirty="0">
            <a:solidFill>
              <a:schemeClr val="tx1"/>
            </a:solidFill>
          </a:endParaRPr>
        </a:p>
      </dgm:t>
    </dgm:pt>
    <dgm:pt modelId="{B01AD3E3-1B10-4984-9761-EAE39059BFA8}" type="parTrans" cxnId="{15D02AD5-53C4-4A42-8F3A-71834C683BE0}">
      <dgm:prSet/>
      <dgm:spPr/>
      <dgm:t>
        <a:bodyPr/>
        <a:lstStyle/>
        <a:p>
          <a:endParaRPr lang="da-DK"/>
        </a:p>
      </dgm:t>
    </dgm:pt>
    <dgm:pt modelId="{1512F606-78CF-48BD-A97A-CC00EB3BDDCF}" type="sibTrans" cxnId="{15D02AD5-53C4-4A42-8F3A-71834C683BE0}">
      <dgm:prSet/>
      <dgm:spPr/>
      <dgm:t>
        <a:bodyPr/>
        <a:lstStyle/>
        <a:p>
          <a:endParaRPr lang="da-DK"/>
        </a:p>
      </dgm:t>
    </dgm:pt>
    <dgm:pt modelId="{F1C1C263-DF7B-489A-93D7-75A8354D133B}" type="pres">
      <dgm:prSet presAssocID="{0FA83489-83AA-4793-99DE-3D65AB50861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da-DK"/>
        </a:p>
      </dgm:t>
    </dgm:pt>
    <dgm:pt modelId="{3A5E326B-368A-45CE-AC0A-0B094B5CCC8D}" type="pres">
      <dgm:prSet presAssocID="{BFF0A680-0277-4251-9D28-CCA7C0741327}" presName="thickLine" presStyleLbl="alignNode1" presStyleIdx="0" presStyleCnt="1"/>
      <dgm:spPr/>
    </dgm:pt>
    <dgm:pt modelId="{A739235E-5C2A-4D34-9229-95E490A02B21}" type="pres">
      <dgm:prSet presAssocID="{BFF0A680-0277-4251-9D28-CCA7C0741327}" presName="horz1" presStyleCnt="0"/>
      <dgm:spPr/>
    </dgm:pt>
    <dgm:pt modelId="{5CEBC8DE-1152-4028-BB05-95C3BCBFEA8E}" type="pres">
      <dgm:prSet presAssocID="{BFF0A680-0277-4251-9D28-CCA7C0741327}" presName="tx1" presStyleLbl="revTx" presStyleIdx="0" presStyleCnt="8"/>
      <dgm:spPr/>
      <dgm:t>
        <a:bodyPr/>
        <a:lstStyle/>
        <a:p>
          <a:endParaRPr lang="da-DK"/>
        </a:p>
      </dgm:t>
    </dgm:pt>
    <dgm:pt modelId="{A6BBAC32-D34D-41CC-B621-B81E193FB30F}" type="pres">
      <dgm:prSet presAssocID="{BFF0A680-0277-4251-9D28-CCA7C0741327}" presName="vert1" presStyleCnt="0"/>
      <dgm:spPr/>
    </dgm:pt>
    <dgm:pt modelId="{ED131202-7273-409C-B493-CAEC0E1C64ED}" type="pres">
      <dgm:prSet presAssocID="{9155BBFB-D4D3-4F07-A4BF-C12DA25B21CE}" presName="vertSpace2a" presStyleCnt="0"/>
      <dgm:spPr/>
    </dgm:pt>
    <dgm:pt modelId="{97E91188-CE68-431F-8EDA-1539373712B6}" type="pres">
      <dgm:prSet presAssocID="{9155BBFB-D4D3-4F07-A4BF-C12DA25B21CE}" presName="horz2" presStyleCnt="0"/>
      <dgm:spPr/>
    </dgm:pt>
    <dgm:pt modelId="{9F7FFEA5-6902-4A7A-A07C-A8FAF0A5EA3E}" type="pres">
      <dgm:prSet presAssocID="{9155BBFB-D4D3-4F07-A4BF-C12DA25B21CE}" presName="horzSpace2" presStyleCnt="0"/>
      <dgm:spPr/>
    </dgm:pt>
    <dgm:pt modelId="{B4D3465A-4437-4356-A4A0-A35796071859}" type="pres">
      <dgm:prSet presAssocID="{9155BBFB-D4D3-4F07-A4BF-C12DA25B21CE}" presName="tx2" presStyleLbl="revTx" presStyleIdx="1" presStyleCnt="8"/>
      <dgm:spPr/>
      <dgm:t>
        <a:bodyPr/>
        <a:lstStyle/>
        <a:p>
          <a:endParaRPr lang="da-DK"/>
        </a:p>
      </dgm:t>
    </dgm:pt>
    <dgm:pt modelId="{2813C42B-D49A-4ED2-9A85-1C781AA0EE89}" type="pres">
      <dgm:prSet presAssocID="{9155BBFB-D4D3-4F07-A4BF-C12DA25B21CE}" presName="vert2" presStyleCnt="0"/>
      <dgm:spPr/>
    </dgm:pt>
    <dgm:pt modelId="{27575DC7-8C70-401F-B94C-23B92C7F6962}" type="pres">
      <dgm:prSet presAssocID="{9155BBFB-D4D3-4F07-A4BF-C12DA25B21CE}" presName="thinLine2b" presStyleLbl="callout" presStyleIdx="0" presStyleCnt="7"/>
      <dgm:spPr/>
    </dgm:pt>
    <dgm:pt modelId="{4B831A8B-55AE-454A-976C-D90FE9A7BE3F}" type="pres">
      <dgm:prSet presAssocID="{9155BBFB-D4D3-4F07-A4BF-C12DA25B21CE}" presName="vertSpace2b" presStyleCnt="0"/>
      <dgm:spPr/>
    </dgm:pt>
    <dgm:pt modelId="{2FA5E622-5748-4A64-A651-3EBFA8865B82}" type="pres">
      <dgm:prSet presAssocID="{CC9B09BE-779B-4595-9F5E-D0CF7B4FEBB0}" presName="horz2" presStyleCnt="0"/>
      <dgm:spPr/>
    </dgm:pt>
    <dgm:pt modelId="{BABCA473-88D8-411A-9A6C-BAD86920EFA1}" type="pres">
      <dgm:prSet presAssocID="{CC9B09BE-779B-4595-9F5E-D0CF7B4FEBB0}" presName="horzSpace2" presStyleCnt="0"/>
      <dgm:spPr/>
    </dgm:pt>
    <dgm:pt modelId="{12F8273C-DE87-477E-BAE8-A34A8DA41083}" type="pres">
      <dgm:prSet presAssocID="{CC9B09BE-779B-4595-9F5E-D0CF7B4FEBB0}" presName="tx2" presStyleLbl="revTx" presStyleIdx="2" presStyleCnt="8"/>
      <dgm:spPr/>
      <dgm:t>
        <a:bodyPr/>
        <a:lstStyle/>
        <a:p>
          <a:endParaRPr lang="da-DK"/>
        </a:p>
      </dgm:t>
    </dgm:pt>
    <dgm:pt modelId="{E695412A-E125-4A72-8DF6-183E0EA5D234}" type="pres">
      <dgm:prSet presAssocID="{CC9B09BE-779B-4595-9F5E-D0CF7B4FEBB0}" presName="vert2" presStyleCnt="0"/>
      <dgm:spPr/>
    </dgm:pt>
    <dgm:pt modelId="{60F216FD-13B3-428B-AC0A-56C46D937197}" type="pres">
      <dgm:prSet presAssocID="{CC9B09BE-779B-4595-9F5E-D0CF7B4FEBB0}" presName="thinLine2b" presStyleLbl="callout" presStyleIdx="1" presStyleCnt="7"/>
      <dgm:spPr/>
    </dgm:pt>
    <dgm:pt modelId="{CE8A0760-33CF-4EF1-840B-27A135171577}" type="pres">
      <dgm:prSet presAssocID="{CC9B09BE-779B-4595-9F5E-D0CF7B4FEBB0}" presName="vertSpace2b" presStyleCnt="0"/>
      <dgm:spPr/>
    </dgm:pt>
    <dgm:pt modelId="{9A77AD01-C372-4774-BAEB-F4398410144E}" type="pres">
      <dgm:prSet presAssocID="{DAB786D9-6BA0-452B-AEEC-3516A63A2EEF}" presName="horz2" presStyleCnt="0"/>
      <dgm:spPr/>
    </dgm:pt>
    <dgm:pt modelId="{8B6B2978-B0EB-4EF3-94D6-ECE9572E976D}" type="pres">
      <dgm:prSet presAssocID="{DAB786D9-6BA0-452B-AEEC-3516A63A2EEF}" presName="horzSpace2" presStyleCnt="0"/>
      <dgm:spPr/>
    </dgm:pt>
    <dgm:pt modelId="{6DF7BB97-E8C6-494F-886E-DBAF66F52A70}" type="pres">
      <dgm:prSet presAssocID="{DAB786D9-6BA0-452B-AEEC-3516A63A2EEF}" presName="tx2" presStyleLbl="revTx" presStyleIdx="3" presStyleCnt="8"/>
      <dgm:spPr/>
      <dgm:t>
        <a:bodyPr/>
        <a:lstStyle/>
        <a:p>
          <a:endParaRPr lang="da-DK"/>
        </a:p>
      </dgm:t>
    </dgm:pt>
    <dgm:pt modelId="{2696ECDA-7BDF-4F8A-9E1B-104552CACCE6}" type="pres">
      <dgm:prSet presAssocID="{DAB786D9-6BA0-452B-AEEC-3516A63A2EEF}" presName="vert2" presStyleCnt="0"/>
      <dgm:spPr/>
    </dgm:pt>
    <dgm:pt modelId="{FA478A36-A64E-460F-AE67-40392AE39135}" type="pres">
      <dgm:prSet presAssocID="{DAB786D9-6BA0-452B-AEEC-3516A63A2EEF}" presName="thinLine2b" presStyleLbl="callout" presStyleIdx="2" presStyleCnt="7"/>
      <dgm:spPr/>
    </dgm:pt>
    <dgm:pt modelId="{A062A26B-F372-462C-BFAA-EEAE8F24AEC3}" type="pres">
      <dgm:prSet presAssocID="{DAB786D9-6BA0-452B-AEEC-3516A63A2EEF}" presName="vertSpace2b" presStyleCnt="0"/>
      <dgm:spPr/>
    </dgm:pt>
    <dgm:pt modelId="{63916156-F8FD-412D-B0BF-D86986506E39}" type="pres">
      <dgm:prSet presAssocID="{82D6501F-204F-4930-A02C-A0C078863126}" presName="horz2" presStyleCnt="0"/>
      <dgm:spPr/>
    </dgm:pt>
    <dgm:pt modelId="{AE805869-FF8C-41BF-BA75-7E87622F8739}" type="pres">
      <dgm:prSet presAssocID="{82D6501F-204F-4930-A02C-A0C078863126}" presName="horzSpace2" presStyleCnt="0"/>
      <dgm:spPr/>
    </dgm:pt>
    <dgm:pt modelId="{78AB4A41-79DD-48A9-88BF-991BD3B102A6}" type="pres">
      <dgm:prSet presAssocID="{82D6501F-204F-4930-A02C-A0C078863126}" presName="tx2" presStyleLbl="revTx" presStyleIdx="4" presStyleCnt="8"/>
      <dgm:spPr/>
      <dgm:t>
        <a:bodyPr/>
        <a:lstStyle/>
        <a:p>
          <a:endParaRPr lang="da-DK"/>
        </a:p>
      </dgm:t>
    </dgm:pt>
    <dgm:pt modelId="{AA50835C-609A-4933-AC3F-468EC6BEFEE8}" type="pres">
      <dgm:prSet presAssocID="{82D6501F-204F-4930-A02C-A0C078863126}" presName="vert2" presStyleCnt="0"/>
      <dgm:spPr/>
    </dgm:pt>
    <dgm:pt modelId="{D4BF0867-9340-4A6D-B1BF-BFBD81106D63}" type="pres">
      <dgm:prSet presAssocID="{82D6501F-204F-4930-A02C-A0C078863126}" presName="thinLine2b" presStyleLbl="callout" presStyleIdx="3" presStyleCnt="7"/>
      <dgm:spPr/>
    </dgm:pt>
    <dgm:pt modelId="{D5CBBB0B-AB29-4747-B814-62F7EC0597C3}" type="pres">
      <dgm:prSet presAssocID="{82D6501F-204F-4930-A02C-A0C078863126}" presName="vertSpace2b" presStyleCnt="0"/>
      <dgm:spPr/>
    </dgm:pt>
    <dgm:pt modelId="{9F11072A-7451-4225-856C-E3F3FE2EEF24}" type="pres">
      <dgm:prSet presAssocID="{6BF6E0F4-5772-4385-8842-13E357C15799}" presName="horz2" presStyleCnt="0"/>
      <dgm:spPr/>
    </dgm:pt>
    <dgm:pt modelId="{3145F589-3C37-41FF-B26F-74F6C5715B69}" type="pres">
      <dgm:prSet presAssocID="{6BF6E0F4-5772-4385-8842-13E357C15799}" presName="horzSpace2" presStyleCnt="0"/>
      <dgm:spPr/>
    </dgm:pt>
    <dgm:pt modelId="{EE93A661-6BA6-4E13-8D93-23A4013C0C7D}" type="pres">
      <dgm:prSet presAssocID="{6BF6E0F4-5772-4385-8842-13E357C15799}" presName="tx2" presStyleLbl="revTx" presStyleIdx="5" presStyleCnt="8"/>
      <dgm:spPr/>
      <dgm:t>
        <a:bodyPr/>
        <a:lstStyle/>
        <a:p>
          <a:endParaRPr lang="da-DK"/>
        </a:p>
      </dgm:t>
    </dgm:pt>
    <dgm:pt modelId="{24EEB9BC-486B-4A9E-9B91-E34DC8170258}" type="pres">
      <dgm:prSet presAssocID="{6BF6E0F4-5772-4385-8842-13E357C15799}" presName="vert2" presStyleCnt="0"/>
      <dgm:spPr/>
    </dgm:pt>
    <dgm:pt modelId="{0CF0E782-8F95-4644-92DE-759D2D3193BB}" type="pres">
      <dgm:prSet presAssocID="{6BF6E0F4-5772-4385-8842-13E357C15799}" presName="thinLine2b" presStyleLbl="callout" presStyleIdx="4" presStyleCnt="7"/>
      <dgm:spPr/>
    </dgm:pt>
    <dgm:pt modelId="{E1608601-991A-4310-B8E8-58CCCCB9911D}" type="pres">
      <dgm:prSet presAssocID="{6BF6E0F4-5772-4385-8842-13E357C15799}" presName="vertSpace2b" presStyleCnt="0"/>
      <dgm:spPr/>
    </dgm:pt>
    <dgm:pt modelId="{2C09A85E-6427-4D24-9E0C-E9C0B8D41021}" type="pres">
      <dgm:prSet presAssocID="{D387A862-F9B7-4296-8940-B641ED165D30}" presName="horz2" presStyleCnt="0"/>
      <dgm:spPr/>
    </dgm:pt>
    <dgm:pt modelId="{E75F7542-CED4-4C6C-96F7-B737F2DDE6EB}" type="pres">
      <dgm:prSet presAssocID="{D387A862-F9B7-4296-8940-B641ED165D30}" presName="horzSpace2" presStyleCnt="0"/>
      <dgm:spPr/>
    </dgm:pt>
    <dgm:pt modelId="{2032C5F5-12E1-4664-80C3-2E219D1A26E3}" type="pres">
      <dgm:prSet presAssocID="{D387A862-F9B7-4296-8940-B641ED165D30}" presName="tx2" presStyleLbl="revTx" presStyleIdx="6" presStyleCnt="8"/>
      <dgm:spPr/>
      <dgm:t>
        <a:bodyPr/>
        <a:lstStyle/>
        <a:p>
          <a:endParaRPr lang="da-DK"/>
        </a:p>
      </dgm:t>
    </dgm:pt>
    <dgm:pt modelId="{0FADB906-C45C-4490-A7DA-AFC78EFAD67C}" type="pres">
      <dgm:prSet presAssocID="{D387A862-F9B7-4296-8940-B641ED165D30}" presName="vert2" presStyleCnt="0"/>
      <dgm:spPr/>
    </dgm:pt>
    <dgm:pt modelId="{E449918E-3E86-42E2-AAA7-056ED0AA137B}" type="pres">
      <dgm:prSet presAssocID="{D387A862-F9B7-4296-8940-B641ED165D30}" presName="thinLine2b" presStyleLbl="callout" presStyleIdx="5" presStyleCnt="7"/>
      <dgm:spPr/>
    </dgm:pt>
    <dgm:pt modelId="{91D36C37-BCC8-4086-91BA-458CC8DA08DD}" type="pres">
      <dgm:prSet presAssocID="{D387A862-F9B7-4296-8940-B641ED165D30}" presName="vertSpace2b" presStyleCnt="0"/>
      <dgm:spPr/>
    </dgm:pt>
    <dgm:pt modelId="{60740793-A513-4AF2-801C-73C9E88CD1EF}" type="pres">
      <dgm:prSet presAssocID="{5B4A794E-D69C-4C88-B27F-2BD213C74649}" presName="horz2" presStyleCnt="0"/>
      <dgm:spPr/>
    </dgm:pt>
    <dgm:pt modelId="{51DBEAC2-EF7B-43A0-BFD9-5BF97B9A25B3}" type="pres">
      <dgm:prSet presAssocID="{5B4A794E-D69C-4C88-B27F-2BD213C74649}" presName="horzSpace2" presStyleCnt="0"/>
      <dgm:spPr/>
    </dgm:pt>
    <dgm:pt modelId="{2199C132-C213-4C41-B52A-2A0101758655}" type="pres">
      <dgm:prSet presAssocID="{5B4A794E-D69C-4C88-B27F-2BD213C74649}" presName="tx2" presStyleLbl="revTx" presStyleIdx="7" presStyleCnt="8"/>
      <dgm:spPr/>
      <dgm:t>
        <a:bodyPr/>
        <a:lstStyle/>
        <a:p>
          <a:endParaRPr lang="da-DK"/>
        </a:p>
      </dgm:t>
    </dgm:pt>
    <dgm:pt modelId="{DAD21032-6549-4BF8-B149-1EF57EA39555}" type="pres">
      <dgm:prSet presAssocID="{5B4A794E-D69C-4C88-B27F-2BD213C74649}" presName="vert2" presStyleCnt="0"/>
      <dgm:spPr/>
    </dgm:pt>
    <dgm:pt modelId="{C593538A-4740-43ED-AAC3-ED05AB835023}" type="pres">
      <dgm:prSet presAssocID="{5B4A794E-D69C-4C88-B27F-2BD213C74649}" presName="thinLine2b" presStyleLbl="callout" presStyleIdx="6" presStyleCnt="7"/>
      <dgm:spPr/>
    </dgm:pt>
    <dgm:pt modelId="{53D15F51-C73B-455D-8D13-77B98C94EC8D}" type="pres">
      <dgm:prSet presAssocID="{5B4A794E-D69C-4C88-B27F-2BD213C74649}" presName="vertSpace2b" presStyleCnt="0"/>
      <dgm:spPr/>
    </dgm:pt>
  </dgm:ptLst>
  <dgm:cxnLst>
    <dgm:cxn modelId="{B5B39183-D5B2-41E8-ABF4-5A1CC23A8F94}" srcId="{BFF0A680-0277-4251-9D28-CCA7C0741327}" destId="{DAB786D9-6BA0-452B-AEEC-3516A63A2EEF}" srcOrd="2" destOrd="0" parTransId="{BFC4E8F9-DE1E-4B86-AD88-CFEF1293191A}" sibTransId="{D8A5EF99-3AE3-4B17-AEB1-E1BEAE22B5A2}"/>
    <dgm:cxn modelId="{EB69BB20-E3C6-4CE5-9671-64BAABAD87C1}" srcId="{BFF0A680-0277-4251-9D28-CCA7C0741327}" destId="{CC9B09BE-779B-4595-9F5E-D0CF7B4FEBB0}" srcOrd="1" destOrd="0" parTransId="{98A39AB7-DC8A-43DD-993A-90122A14EA34}" sibTransId="{2400F7BE-0FF2-4A3F-B8AC-11555449814F}"/>
    <dgm:cxn modelId="{9F041FEB-EAAB-46B5-ACEC-D4815FCC2794}" type="presOf" srcId="{5B4A794E-D69C-4C88-B27F-2BD213C74649}" destId="{2199C132-C213-4C41-B52A-2A0101758655}" srcOrd="0" destOrd="0" presId="urn:microsoft.com/office/officeart/2008/layout/LinedList"/>
    <dgm:cxn modelId="{0BE821AB-F3D2-48CE-864B-63BD56953DCF}" type="presOf" srcId="{82D6501F-204F-4930-A02C-A0C078863126}" destId="{78AB4A41-79DD-48A9-88BF-991BD3B102A6}" srcOrd="0" destOrd="0" presId="urn:microsoft.com/office/officeart/2008/layout/LinedList"/>
    <dgm:cxn modelId="{9C84A62F-6E08-4DD0-84F8-C92AC59B6CA8}" srcId="{BFF0A680-0277-4251-9D28-CCA7C0741327}" destId="{6BF6E0F4-5772-4385-8842-13E357C15799}" srcOrd="4" destOrd="0" parTransId="{6D146ADC-6632-4752-928E-DA6B4FF0FBD0}" sibTransId="{9DDF9103-2A7F-4918-98FD-E210022984CB}"/>
    <dgm:cxn modelId="{3426FE19-398B-4E6C-8CF5-A4127DC14716}" type="presOf" srcId="{0FA83489-83AA-4793-99DE-3D65AB50861C}" destId="{F1C1C263-DF7B-489A-93D7-75A8354D133B}" srcOrd="0" destOrd="0" presId="urn:microsoft.com/office/officeart/2008/layout/LinedList"/>
    <dgm:cxn modelId="{15D02AD5-53C4-4A42-8F3A-71834C683BE0}" srcId="{BFF0A680-0277-4251-9D28-CCA7C0741327}" destId="{5B4A794E-D69C-4C88-B27F-2BD213C74649}" srcOrd="6" destOrd="0" parTransId="{B01AD3E3-1B10-4984-9761-EAE39059BFA8}" sibTransId="{1512F606-78CF-48BD-A97A-CC00EB3BDDCF}"/>
    <dgm:cxn modelId="{269168E5-FBE2-473F-9B8C-1F727ECB08C2}" srcId="{BFF0A680-0277-4251-9D28-CCA7C0741327}" destId="{9155BBFB-D4D3-4F07-A4BF-C12DA25B21CE}" srcOrd="0" destOrd="0" parTransId="{5ED30F96-C890-44DB-8D9B-82C18AA8B05A}" sibTransId="{C2593816-6688-4688-AEA1-2A71D195D27A}"/>
    <dgm:cxn modelId="{F8CC0204-BBFA-4C21-86B6-673A668C13F2}" type="presOf" srcId="{BFF0A680-0277-4251-9D28-CCA7C0741327}" destId="{5CEBC8DE-1152-4028-BB05-95C3BCBFEA8E}" srcOrd="0" destOrd="0" presId="urn:microsoft.com/office/officeart/2008/layout/LinedList"/>
    <dgm:cxn modelId="{21C6066E-5A50-47E3-B709-62F543532AE1}" type="presOf" srcId="{6BF6E0F4-5772-4385-8842-13E357C15799}" destId="{EE93A661-6BA6-4E13-8D93-23A4013C0C7D}" srcOrd="0" destOrd="0" presId="urn:microsoft.com/office/officeart/2008/layout/LinedList"/>
    <dgm:cxn modelId="{C4942AC1-4166-4073-B83B-6A9E5AE2A81D}" srcId="{BFF0A680-0277-4251-9D28-CCA7C0741327}" destId="{82D6501F-204F-4930-A02C-A0C078863126}" srcOrd="3" destOrd="0" parTransId="{C4BD7E10-6577-44DA-BE62-462EE0A8FAF3}" sibTransId="{381A0FAB-D14F-40A1-9892-EF1C96316037}"/>
    <dgm:cxn modelId="{D66B059B-0B5D-46DB-8A0B-AA68FB95C01B}" type="presOf" srcId="{D387A862-F9B7-4296-8940-B641ED165D30}" destId="{2032C5F5-12E1-4664-80C3-2E219D1A26E3}" srcOrd="0" destOrd="0" presId="urn:microsoft.com/office/officeart/2008/layout/LinedList"/>
    <dgm:cxn modelId="{E33201F4-E9AD-47D3-A32B-B9A9638866A5}" srcId="{BFF0A680-0277-4251-9D28-CCA7C0741327}" destId="{D387A862-F9B7-4296-8940-B641ED165D30}" srcOrd="5" destOrd="0" parTransId="{C50929BC-BBA3-46AA-ABA1-BBE14BC1B73F}" sibTransId="{CC70CAF1-9EB0-46B0-98EA-21F61AA17A22}"/>
    <dgm:cxn modelId="{42BEC214-8767-49CE-B2CF-744B77729450}" type="presOf" srcId="{DAB786D9-6BA0-452B-AEEC-3516A63A2EEF}" destId="{6DF7BB97-E8C6-494F-886E-DBAF66F52A70}" srcOrd="0" destOrd="0" presId="urn:microsoft.com/office/officeart/2008/layout/LinedList"/>
    <dgm:cxn modelId="{90004B35-CA07-49C0-A33B-9394315E63C7}" type="presOf" srcId="{9155BBFB-D4D3-4F07-A4BF-C12DA25B21CE}" destId="{B4D3465A-4437-4356-A4A0-A35796071859}" srcOrd="0" destOrd="0" presId="urn:microsoft.com/office/officeart/2008/layout/LinedList"/>
    <dgm:cxn modelId="{9237FC31-523D-49AE-BDCF-EF2E30D77579}" type="presOf" srcId="{CC9B09BE-779B-4595-9F5E-D0CF7B4FEBB0}" destId="{12F8273C-DE87-477E-BAE8-A34A8DA41083}" srcOrd="0" destOrd="0" presId="urn:microsoft.com/office/officeart/2008/layout/LinedList"/>
    <dgm:cxn modelId="{438ECF83-8A5F-4CD1-A5B2-3227909CF3AB}" srcId="{0FA83489-83AA-4793-99DE-3D65AB50861C}" destId="{BFF0A680-0277-4251-9D28-CCA7C0741327}" srcOrd="0" destOrd="0" parTransId="{1EE9E32B-FE7A-463C-9AA9-E690FE4D8CF1}" sibTransId="{0C2C03F8-3AA4-4E41-A2BA-0DA42FA48352}"/>
    <dgm:cxn modelId="{B5B2B7C9-F276-41C6-A820-133214F19EFD}" type="presParOf" srcId="{F1C1C263-DF7B-489A-93D7-75A8354D133B}" destId="{3A5E326B-368A-45CE-AC0A-0B094B5CCC8D}" srcOrd="0" destOrd="0" presId="urn:microsoft.com/office/officeart/2008/layout/LinedList"/>
    <dgm:cxn modelId="{6D7754C5-D2A0-413F-A001-DF91EC8D40BF}" type="presParOf" srcId="{F1C1C263-DF7B-489A-93D7-75A8354D133B}" destId="{A739235E-5C2A-4D34-9229-95E490A02B21}" srcOrd="1" destOrd="0" presId="urn:microsoft.com/office/officeart/2008/layout/LinedList"/>
    <dgm:cxn modelId="{371BA550-4662-47A9-91A1-73302E21C97E}" type="presParOf" srcId="{A739235E-5C2A-4D34-9229-95E490A02B21}" destId="{5CEBC8DE-1152-4028-BB05-95C3BCBFEA8E}" srcOrd="0" destOrd="0" presId="urn:microsoft.com/office/officeart/2008/layout/LinedList"/>
    <dgm:cxn modelId="{67511AE2-77BA-4D3D-8DAC-B25A93F4A550}" type="presParOf" srcId="{A739235E-5C2A-4D34-9229-95E490A02B21}" destId="{A6BBAC32-D34D-41CC-B621-B81E193FB30F}" srcOrd="1" destOrd="0" presId="urn:microsoft.com/office/officeart/2008/layout/LinedList"/>
    <dgm:cxn modelId="{C5350A61-D150-4DA4-A28C-242485C70E09}" type="presParOf" srcId="{A6BBAC32-D34D-41CC-B621-B81E193FB30F}" destId="{ED131202-7273-409C-B493-CAEC0E1C64ED}" srcOrd="0" destOrd="0" presId="urn:microsoft.com/office/officeart/2008/layout/LinedList"/>
    <dgm:cxn modelId="{AC0BC18D-4787-48FF-8DEE-032CC281EF8F}" type="presParOf" srcId="{A6BBAC32-D34D-41CC-B621-B81E193FB30F}" destId="{97E91188-CE68-431F-8EDA-1539373712B6}" srcOrd="1" destOrd="0" presId="urn:microsoft.com/office/officeart/2008/layout/LinedList"/>
    <dgm:cxn modelId="{86339ED9-5FA7-460D-B08D-1D34EC92ABEE}" type="presParOf" srcId="{97E91188-CE68-431F-8EDA-1539373712B6}" destId="{9F7FFEA5-6902-4A7A-A07C-A8FAF0A5EA3E}" srcOrd="0" destOrd="0" presId="urn:microsoft.com/office/officeart/2008/layout/LinedList"/>
    <dgm:cxn modelId="{23B0E97C-5486-4C77-9676-DA790574F0FA}" type="presParOf" srcId="{97E91188-CE68-431F-8EDA-1539373712B6}" destId="{B4D3465A-4437-4356-A4A0-A35796071859}" srcOrd="1" destOrd="0" presId="urn:microsoft.com/office/officeart/2008/layout/LinedList"/>
    <dgm:cxn modelId="{347774B6-42A6-42DC-AC74-A68F16C36B84}" type="presParOf" srcId="{97E91188-CE68-431F-8EDA-1539373712B6}" destId="{2813C42B-D49A-4ED2-9A85-1C781AA0EE89}" srcOrd="2" destOrd="0" presId="urn:microsoft.com/office/officeart/2008/layout/LinedList"/>
    <dgm:cxn modelId="{47672B99-E9FA-46AE-B7D7-E8907289A6FB}" type="presParOf" srcId="{A6BBAC32-D34D-41CC-B621-B81E193FB30F}" destId="{27575DC7-8C70-401F-B94C-23B92C7F6962}" srcOrd="2" destOrd="0" presId="urn:microsoft.com/office/officeart/2008/layout/LinedList"/>
    <dgm:cxn modelId="{8FBA11BB-0045-46A8-9F64-0D409558AD92}" type="presParOf" srcId="{A6BBAC32-D34D-41CC-B621-B81E193FB30F}" destId="{4B831A8B-55AE-454A-976C-D90FE9A7BE3F}" srcOrd="3" destOrd="0" presId="urn:microsoft.com/office/officeart/2008/layout/LinedList"/>
    <dgm:cxn modelId="{A9EA5F1E-65B0-40A1-B9E4-54C591080FAC}" type="presParOf" srcId="{A6BBAC32-D34D-41CC-B621-B81E193FB30F}" destId="{2FA5E622-5748-4A64-A651-3EBFA8865B82}" srcOrd="4" destOrd="0" presId="urn:microsoft.com/office/officeart/2008/layout/LinedList"/>
    <dgm:cxn modelId="{9EE18F3C-13E5-4F2D-B23F-367E107B8FC9}" type="presParOf" srcId="{2FA5E622-5748-4A64-A651-3EBFA8865B82}" destId="{BABCA473-88D8-411A-9A6C-BAD86920EFA1}" srcOrd="0" destOrd="0" presId="urn:microsoft.com/office/officeart/2008/layout/LinedList"/>
    <dgm:cxn modelId="{D8DE96BD-A67F-4996-BBC9-6F7EF1EC3808}" type="presParOf" srcId="{2FA5E622-5748-4A64-A651-3EBFA8865B82}" destId="{12F8273C-DE87-477E-BAE8-A34A8DA41083}" srcOrd="1" destOrd="0" presId="urn:microsoft.com/office/officeart/2008/layout/LinedList"/>
    <dgm:cxn modelId="{678E0A76-A861-4E51-87E9-C8FD29F13C84}" type="presParOf" srcId="{2FA5E622-5748-4A64-A651-3EBFA8865B82}" destId="{E695412A-E125-4A72-8DF6-183E0EA5D234}" srcOrd="2" destOrd="0" presId="urn:microsoft.com/office/officeart/2008/layout/LinedList"/>
    <dgm:cxn modelId="{E08B0F7B-5F45-4BE6-AA23-AFF03F4DC464}" type="presParOf" srcId="{A6BBAC32-D34D-41CC-B621-B81E193FB30F}" destId="{60F216FD-13B3-428B-AC0A-56C46D937197}" srcOrd="5" destOrd="0" presId="urn:microsoft.com/office/officeart/2008/layout/LinedList"/>
    <dgm:cxn modelId="{7622B813-FD2B-4451-BB6B-9DB12F75132B}" type="presParOf" srcId="{A6BBAC32-D34D-41CC-B621-B81E193FB30F}" destId="{CE8A0760-33CF-4EF1-840B-27A135171577}" srcOrd="6" destOrd="0" presId="urn:microsoft.com/office/officeart/2008/layout/LinedList"/>
    <dgm:cxn modelId="{DA280E82-4416-445F-A9AC-298EDE6D2CEC}" type="presParOf" srcId="{A6BBAC32-D34D-41CC-B621-B81E193FB30F}" destId="{9A77AD01-C372-4774-BAEB-F4398410144E}" srcOrd="7" destOrd="0" presId="urn:microsoft.com/office/officeart/2008/layout/LinedList"/>
    <dgm:cxn modelId="{E773F58C-2462-4EC9-8218-FE171B2332E1}" type="presParOf" srcId="{9A77AD01-C372-4774-BAEB-F4398410144E}" destId="{8B6B2978-B0EB-4EF3-94D6-ECE9572E976D}" srcOrd="0" destOrd="0" presId="urn:microsoft.com/office/officeart/2008/layout/LinedList"/>
    <dgm:cxn modelId="{A589C7F3-FDD6-4861-A510-5512DE952654}" type="presParOf" srcId="{9A77AD01-C372-4774-BAEB-F4398410144E}" destId="{6DF7BB97-E8C6-494F-886E-DBAF66F52A70}" srcOrd="1" destOrd="0" presId="urn:microsoft.com/office/officeart/2008/layout/LinedList"/>
    <dgm:cxn modelId="{B3BB2BEA-FD22-4B9A-BF32-AD2322E3E9B2}" type="presParOf" srcId="{9A77AD01-C372-4774-BAEB-F4398410144E}" destId="{2696ECDA-7BDF-4F8A-9E1B-104552CACCE6}" srcOrd="2" destOrd="0" presId="urn:microsoft.com/office/officeart/2008/layout/LinedList"/>
    <dgm:cxn modelId="{6D023923-E808-4271-B482-3DBECCE381D4}" type="presParOf" srcId="{A6BBAC32-D34D-41CC-B621-B81E193FB30F}" destId="{FA478A36-A64E-460F-AE67-40392AE39135}" srcOrd="8" destOrd="0" presId="urn:microsoft.com/office/officeart/2008/layout/LinedList"/>
    <dgm:cxn modelId="{6A04FCA5-4BA1-478B-8354-F791458969E4}" type="presParOf" srcId="{A6BBAC32-D34D-41CC-B621-B81E193FB30F}" destId="{A062A26B-F372-462C-BFAA-EEAE8F24AEC3}" srcOrd="9" destOrd="0" presId="urn:microsoft.com/office/officeart/2008/layout/LinedList"/>
    <dgm:cxn modelId="{83DA2A0C-9619-4E78-A96D-3BE1147BA192}" type="presParOf" srcId="{A6BBAC32-D34D-41CC-B621-B81E193FB30F}" destId="{63916156-F8FD-412D-B0BF-D86986506E39}" srcOrd="10" destOrd="0" presId="urn:microsoft.com/office/officeart/2008/layout/LinedList"/>
    <dgm:cxn modelId="{A64F67AB-E3F5-4732-A356-EBD0147AB19C}" type="presParOf" srcId="{63916156-F8FD-412D-B0BF-D86986506E39}" destId="{AE805869-FF8C-41BF-BA75-7E87622F8739}" srcOrd="0" destOrd="0" presId="urn:microsoft.com/office/officeart/2008/layout/LinedList"/>
    <dgm:cxn modelId="{5A61E9D0-4294-4D4E-AFEE-097C90B8C777}" type="presParOf" srcId="{63916156-F8FD-412D-B0BF-D86986506E39}" destId="{78AB4A41-79DD-48A9-88BF-991BD3B102A6}" srcOrd="1" destOrd="0" presId="urn:microsoft.com/office/officeart/2008/layout/LinedList"/>
    <dgm:cxn modelId="{AB168FAB-6551-4075-9C55-70081B933748}" type="presParOf" srcId="{63916156-F8FD-412D-B0BF-D86986506E39}" destId="{AA50835C-609A-4933-AC3F-468EC6BEFEE8}" srcOrd="2" destOrd="0" presId="urn:microsoft.com/office/officeart/2008/layout/LinedList"/>
    <dgm:cxn modelId="{C4B97564-24C9-4F7A-AFAF-FEDCAB0D71A5}" type="presParOf" srcId="{A6BBAC32-D34D-41CC-B621-B81E193FB30F}" destId="{D4BF0867-9340-4A6D-B1BF-BFBD81106D63}" srcOrd="11" destOrd="0" presId="urn:microsoft.com/office/officeart/2008/layout/LinedList"/>
    <dgm:cxn modelId="{B5DC7E60-C7FB-4DB6-BBC3-78E60EA2FD9A}" type="presParOf" srcId="{A6BBAC32-D34D-41CC-B621-B81E193FB30F}" destId="{D5CBBB0B-AB29-4747-B814-62F7EC0597C3}" srcOrd="12" destOrd="0" presId="urn:microsoft.com/office/officeart/2008/layout/LinedList"/>
    <dgm:cxn modelId="{A6A59C3C-0889-450A-90D8-C4AFD139335D}" type="presParOf" srcId="{A6BBAC32-D34D-41CC-B621-B81E193FB30F}" destId="{9F11072A-7451-4225-856C-E3F3FE2EEF24}" srcOrd="13" destOrd="0" presId="urn:microsoft.com/office/officeart/2008/layout/LinedList"/>
    <dgm:cxn modelId="{ED71CA28-44BA-4B21-B9B0-CBA25AB12749}" type="presParOf" srcId="{9F11072A-7451-4225-856C-E3F3FE2EEF24}" destId="{3145F589-3C37-41FF-B26F-74F6C5715B69}" srcOrd="0" destOrd="0" presId="urn:microsoft.com/office/officeart/2008/layout/LinedList"/>
    <dgm:cxn modelId="{3CDE3A48-4308-47CE-9435-F646C54595ED}" type="presParOf" srcId="{9F11072A-7451-4225-856C-E3F3FE2EEF24}" destId="{EE93A661-6BA6-4E13-8D93-23A4013C0C7D}" srcOrd="1" destOrd="0" presId="urn:microsoft.com/office/officeart/2008/layout/LinedList"/>
    <dgm:cxn modelId="{0F526FF8-4718-417C-BB71-AC6FB4709513}" type="presParOf" srcId="{9F11072A-7451-4225-856C-E3F3FE2EEF24}" destId="{24EEB9BC-486B-4A9E-9B91-E34DC8170258}" srcOrd="2" destOrd="0" presId="urn:microsoft.com/office/officeart/2008/layout/LinedList"/>
    <dgm:cxn modelId="{FB5AF3AD-E38A-49ED-A06D-CD4FE3AFC4E5}" type="presParOf" srcId="{A6BBAC32-D34D-41CC-B621-B81E193FB30F}" destId="{0CF0E782-8F95-4644-92DE-759D2D3193BB}" srcOrd="14" destOrd="0" presId="urn:microsoft.com/office/officeart/2008/layout/LinedList"/>
    <dgm:cxn modelId="{ECA93D54-A533-49CE-BF88-788DA91EA79C}" type="presParOf" srcId="{A6BBAC32-D34D-41CC-B621-B81E193FB30F}" destId="{E1608601-991A-4310-B8E8-58CCCCB9911D}" srcOrd="15" destOrd="0" presId="urn:microsoft.com/office/officeart/2008/layout/LinedList"/>
    <dgm:cxn modelId="{F0E624BF-ADFC-4041-BEAB-8D671D36B1A3}" type="presParOf" srcId="{A6BBAC32-D34D-41CC-B621-B81E193FB30F}" destId="{2C09A85E-6427-4D24-9E0C-E9C0B8D41021}" srcOrd="16" destOrd="0" presId="urn:microsoft.com/office/officeart/2008/layout/LinedList"/>
    <dgm:cxn modelId="{13E94D0B-AC77-4411-AD80-A0F0B8561FA9}" type="presParOf" srcId="{2C09A85E-6427-4D24-9E0C-E9C0B8D41021}" destId="{E75F7542-CED4-4C6C-96F7-B737F2DDE6EB}" srcOrd="0" destOrd="0" presId="urn:microsoft.com/office/officeart/2008/layout/LinedList"/>
    <dgm:cxn modelId="{04ED7F74-2577-4943-B1E8-406BBEEE1E50}" type="presParOf" srcId="{2C09A85E-6427-4D24-9E0C-E9C0B8D41021}" destId="{2032C5F5-12E1-4664-80C3-2E219D1A26E3}" srcOrd="1" destOrd="0" presId="urn:microsoft.com/office/officeart/2008/layout/LinedList"/>
    <dgm:cxn modelId="{C506EDF4-E0F6-42A7-8FCC-A201EAB6379E}" type="presParOf" srcId="{2C09A85E-6427-4D24-9E0C-E9C0B8D41021}" destId="{0FADB906-C45C-4490-A7DA-AFC78EFAD67C}" srcOrd="2" destOrd="0" presId="urn:microsoft.com/office/officeart/2008/layout/LinedList"/>
    <dgm:cxn modelId="{6AFEE1E5-6C5B-488F-992D-2CE52665C26A}" type="presParOf" srcId="{A6BBAC32-D34D-41CC-B621-B81E193FB30F}" destId="{E449918E-3E86-42E2-AAA7-056ED0AA137B}" srcOrd="17" destOrd="0" presId="urn:microsoft.com/office/officeart/2008/layout/LinedList"/>
    <dgm:cxn modelId="{20268588-243F-4586-90BA-28DD48D5E4D6}" type="presParOf" srcId="{A6BBAC32-D34D-41CC-B621-B81E193FB30F}" destId="{91D36C37-BCC8-4086-91BA-458CC8DA08DD}" srcOrd="18" destOrd="0" presId="urn:microsoft.com/office/officeart/2008/layout/LinedList"/>
    <dgm:cxn modelId="{3F786E64-CE36-4E31-8717-680E6FB4D17A}" type="presParOf" srcId="{A6BBAC32-D34D-41CC-B621-B81E193FB30F}" destId="{60740793-A513-4AF2-801C-73C9E88CD1EF}" srcOrd="19" destOrd="0" presId="urn:microsoft.com/office/officeart/2008/layout/LinedList"/>
    <dgm:cxn modelId="{74BE56B3-B1CF-41BD-B67E-8AEADCF83560}" type="presParOf" srcId="{60740793-A513-4AF2-801C-73C9E88CD1EF}" destId="{51DBEAC2-EF7B-43A0-BFD9-5BF97B9A25B3}" srcOrd="0" destOrd="0" presId="urn:microsoft.com/office/officeart/2008/layout/LinedList"/>
    <dgm:cxn modelId="{E0D5F078-2178-4349-8033-0AB843522C02}" type="presParOf" srcId="{60740793-A513-4AF2-801C-73C9E88CD1EF}" destId="{2199C132-C213-4C41-B52A-2A0101758655}" srcOrd="1" destOrd="0" presId="urn:microsoft.com/office/officeart/2008/layout/LinedList"/>
    <dgm:cxn modelId="{502F9C94-7345-4975-B7FF-A679093743CC}" type="presParOf" srcId="{60740793-A513-4AF2-801C-73C9E88CD1EF}" destId="{DAD21032-6549-4BF8-B149-1EF57EA39555}" srcOrd="2" destOrd="0" presId="urn:microsoft.com/office/officeart/2008/layout/LinedList"/>
    <dgm:cxn modelId="{6C5B8D00-D431-4B12-BCD8-D5A5C345EE59}" type="presParOf" srcId="{A6BBAC32-D34D-41CC-B621-B81E193FB30F}" destId="{C593538A-4740-43ED-AAC3-ED05AB835023}" srcOrd="20" destOrd="0" presId="urn:microsoft.com/office/officeart/2008/layout/LinedList"/>
    <dgm:cxn modelId="{8F18BFFB-AD66-476A-8B3E-A1072F23B681}" type="presParOf" srcId="{A6BBAC32-D34D-41CC-B621-B81E193FB30F}" destId="{53D15F51-C73B-455D-8D13-77B98C94EC8D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A83489-83AA-4793-99DE-3D65AB50861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BFF0A680-0277-4251-9D28-CCA7C0741327}">
      <dgm:prSet phldrT="[Tekst]" custT="1"/>
      <dgm:spPr/>
      <dgm:t>
        <a:bodyPr/>
        <a:lstStyle/>
        <a:p>
          <a:r>
            <a:rPr lang="da-DK" sz="1200" b="1" dirty="0" err="1" smtClean="0">
              <a:solidFill>
                <a:schemeClr val="accent1"/>
              </a:solidFill>
            </a:rPr>
            <a:t>Orienterings-punkter</a:t>
          </a:r>
          <a:endParaRPr lang="da-DK" sz="1200" b="1" dirty="0">
            <a:solidFill>
              <a:schemeClr val="accent1"/>
            </a:solidFill>
          </a:endParaRPr>
        </a:p>
      </dgm:t>
    </dgm:pt>
    <dgm:pt modelId="{1EE9E32B-FE7A-463C-9AA9-E690FE4D8CF1}" type="parTrans" cxnId="{438ECF83-8A5F-4CD1-A5B2-3227909CF3AB}">
      <dgm:prSet/>
      <dgm:spPr/>
      <dgm:t>
        <a:bodyPr/>
        <a:lstStyle/>
        <a:p>
          <a:endParaRPr lang="da-DK"/>
        </a:p>
      </dgm:t>
    </dgm:pt>
    <dgm:pt modelId="{0C2C03F8-3AA4-4E41-A2BA-0DA42FA48352}" type="sibTrans" cxnId="{438ECF83-8A5F-4CD1-A5B2-3227909CF3AB}">
      <dgm:prSet/>
      <dgm:spPr/>
      <dgm:t>
        <a:bodyPr/>
        <a:lstStyle/>
        <a:p>
          <a:endParaRPr lang="da-DK"/>
        </a:p>
      </dgm:t>
    </dgm:pt>
    <dgm:pt modelId="{F9FBC933-D84A-45D1-9BB6-A894B22296BB}">
      <dgm:prSet phldrT="[Tekst]" custT="1"/>
      <dgm:spPr/>
      <dgm:t>
        <a:bodyPr/>
        <a:lstStyle/>
        <a:p>
          <a:r>
            <a:rPr lang="da-DK" sz="1200" dirty="0" smtClean="0"/>
            <a:t>19. Eventuelt</a:t>
          </a:r>
          <a:endParaRPr lang="da-DK" sz="1200" dirty="0"/>
        </a:p>
      </dgm:t>
    </dgm:pt>
    <dgm:pt modelId="{F9325B24-F840-44A5-BF0C-C90B25F5EEC0}" type="parTrans" cxnId="{88B93BB2-BE69-4D44-BFB3-743C064DC857}">
      <dgm:prSet/>
      <dgm:spPr/>
      <dgm:t>
        <a:bodyPr/>
        <a:lstStyle/>
        <a:p>
          <a:endParaRPr lang="da-DK"/>
        </a:p>
      </dgm:t>
    </dgm:pt>
    <dgm:pt modelId="{CD0F3B22-E731-466B-B854-1C3625B882F2}" type="sibTrans" cxnId="{88B93BB2-BE69-4D44-BFB3-743C064DC857}">
      <dgm:prSet/>
      <dgm:spPr/>
      <dgm:t>
        <a:bodyPr/>
        <a:lstStyle/>
        <a:p>
          <a:endParaRPr lang="da-DK"/>
        </a:p>
      </dgm:t>
    </dgm:pt>
    <dgm:pt modelId="{9F39B43F-7042-47A1-8941-DE50D3ABA357}">
      <dgm:prSet phldrT="[Tekst]" custT="1"/>
      <dgm:spPr/>
      <dgm:t>
        <a:bodyPr/>
        <a:lstStyle/>
        <a:p>
          <a:r>
            <a:rPr lang="da-DK" sz="1200" dirty="0" smtClean="0"/>
            <a:t>16. Fravigelse af tavshedspligt</a:t>
          </a:r>
          <a:endParaRPr lang="da-DK" sz="1200" dirty="0"/>
        </a:p>
      </dgm:t>
    </dgm:pt>
    <dgm:pt modelId="{A3DCFEBB-F49B-42C3-B8B0-F692F8167674}" type="parTrans" cxnId="{1B4A57D4-CEFF-4AF0-BB4A-46A575868773}">
      <dgm:prSet/>
      <dgm:spPr/>
      <dgm:t>
        <a:bodyPr/>
        <a:lstStyle/>
        <a:p>
          <a:endParaRPr lang="da-DK"/>
        </a:p>
      </dgm:t>
    </dgm:pt>
    <dgm:pt modelId="{D56B175B-7A4C-48BB-87AE-3089E813FD9F}" type="sibTrans" cxnId="{1B4A57D4-CEFF-4AF0-BB4A-46A575868773}">
      <dgm:prSet/>
      <dgm:spPr/>
      <dgm:t>
        <a:bodyPr/>
        <a:lstStyle/>
        <a:p>
          <a:endParaRPr lang="da-DK"/>
        </a:p>
      </dgm:t>
    </dgm:pt>
    <dgm:pt modelId="{3AEECFA9-6BC7-43D4-9A68-D7BEA0DCDD2D}">
      <dgm:prSet phldrT="[Tekst]" custT="1"/>
      <dgm:spPr/>
      <dgm:t>
        <a:bodyPr/>
        <a:lstStyle/>
        <a:p>
          <a:r>
            <a:rPr lang="da-DK" sz="1200" dirty="0" smtClean="0"/>
            <a:t>17. Kommunikation</a:t>
          </a:r>
          <a:endParaRPr lang="da-DK" sz="1200" dirty="0"/>
        </a:p>
      </dgm:t>
    </dgm:pt>
    <dgm:pt modelId="{0DCF7E04-9C58-40B3-8F11-2432578A72E6}" type="parTrans" cxnId="{E320F71E-F984-4889-8CEC-9244EBC3B51B}">
      <dgm:prSet/>
      <dgm:spPr/>
      <dgm:t>
        <a:bodyPr/>
        <a:lstStyle/>
        <a:p>
          <a:endParaRPr lang="da-DK"/>
        </a:p>
      </dgm:t>
    </dgm:pt>
    <dgm:pt modelId="{04DE5100-81FF-4A19-86DA-F6C793316EF1}" type="sibTrans" cxnId="{E320F71E-F984-4889-8CEC-9244EBC3B51B}">
      <dgm:prSet/>
      <dgm:spPr/>
      <dgm:t>
        <a:bodyPr/>
        <a:lstStyle/>
        <a:p>
          <a:endParaRPr lang="da-DK"/>
        </a:p>
      </dgm:t>
    </dgm:pt>
    <dgm:pt modelId="{F2591791-A4B4-4D29-B9C2-E6C796398661}">
      <dgm:prSet phldrT="[Tekst]" custT="1"/>
      <dgm:spPr/>
      <dgm:t>
        <a:bodyPr/>
        <a:lstStyle/>
        <a:p>
          <a:r>
            <a:rPr lang="da-DK" sz="1200" dirty="0" smtClean="0"/>
            <a:t>18. Mødeplan 2019</a:t>
          </a:r>
          <a:endParaRPr lang="da-DK" sz="1200" dirty="0"/>
        </a:p>
      </dgm:t>
    </dgm:pt>
    <dgm:pt modelId="{72576528-0448-4555-90B0-D2BE58B4D12F}" type="parTrans" cxnId="{23A86CC2-160C-45EF-937C-F7323C8B2306}">
      <dgm:prSet/>
      <dgm:spPr/>
      <dgm:t>
        <a:bodyPr/>
        <a:lstStyle/>
        <a:p>
          <a:endParaRPr lang="da-DK"/>
        </a:p>
      </dgm:t>
    </dgm:pt>
    <dgm:pt modelId="{D33AB7C7-E7B0-4775-B65C-37867B6ABBF6}" type="sibTrans" cxnId="{23A86CC2-160C-45EF-937C-F7323C8B2306}">
      <dgm:prSet/>
      <dgm:spPr/>
      <dgm:t>
        <a:bodyPr/>
        <a:lstStyle/>
        <a:p>
          <a:endParaRPr lang="da-DK"/>
        </a:p>
      </dgm:t>
    </dgm:pt>
    <dgm:pt modelId="{021DD5E9-59B8-4AE1-AC1A-20B1AEB77DE7}">
      <dgm:prSet phldrT="[Tekst]" custT="1"/>
      <dgm:spPr/>
      <dgm:t>
        <a:bodyPr/>
        <a:lstStyle/>
        <a:p>
          <a:r>
            <a:rPr lang="da-DK" sz="1200" b="1" dirty="0" smtClean="0">
              <a:solidFill>
                <a:schemeClr val="accent1"/>
              </a:solidFill>
            </a:rPr>
            <a:t>Proces- og beslutningspunkter</a:t>
          </a:r>
          <a:endParaRPr lang="da-DK" sz="1200" b="1" dirty="0">
            <a:solidFill>
              <a:schemeClr val="accent1"/>
            </a:solidFill>
          </a:endParaRPr>
        </a:p>
      </dgm:t>
    </dgm:pt>
    <dgm:pt modelId="{AAE077DA-F7FB-4209-9CB2-64D25DB32648}" type="parTrans" cxnId="{F297DBB1-0244-4409-A261-F55FBAF51C2A}">
      <dgm:prSet/>
      <dgm:spPr/>
      <dgm:t>
        <a:bodyPr/>
        <a:lstStyle/>
        <a:p>
          <a:endParaRPr lang="da-DK"/>
        </a:p>
      </dgm:t>
    </dgm:pt>
    <dgm:pt modelId="{F8228869-AE88-47CD-9E8A-B69BCCA92D87}" type="sibTrans" cxnId="{F297DBB1-0244-4409-A261-F55FBAF51C2A}">
      <dgm:prSet/>
      <dgm:spPr/>
      <dgm:t>
        <a:bodyPr/>
        <a:lstStyle/>
        <a:p>
          <a:endParaRPr lang="da-DK"/>
        </a:p>
      </dgm:t>
    </dgm:pt>
    <dgm:pt modelId="{3C43EDAB-01A6-4338-A898-608E0C2B5C67}">
      <dgm:prSet phldrT="[Tekst]" custT="1"/>
      <dgm:spPr/>
      <dgm:t>
        <a:bodyPr/>
        <a:lstStyle/>
        <a:p>
          <a:r>
            <a:rPr lang="da-DK" sz="1200" dirty="0" smtClean="0"/>
            <a:t>8. </a:t>
          </a:r>
          <a:r>
            <a:rPr lang="da-DK" sz="1200" dirty="0" smtClean="0">
              <a:solidFill>
                <a:schemeClr val="tx1"/>
              </a:solidFill>
            </a:rPr>
            <a:t>Hjemtagelse af renovationsindsamling – Forsyning Helsingør Affald A/S</a:t>
          </a:r>
          <a:endParaRPr lang="da-DK" sz="1200" dirty="0">
            <a:solidFill>
              <a:schemeClr val="tx1"/>
            </a:solidFill>
          </a:endParaRPr>
        </a:p>
      </dgm:t>
    </dgm:pt>
    <dgm:pt modelId="{58635D4B-1B78-4E45-BDC8-6533435B20B5}" type="parTrans" cxnId="{0DB76F76-CDE2-4EE9-8CAA-FD1288A775AB}">
      <dgm:prSet/>
      <dgm:spPr/>
      <dgm:t>
        <a:bodyPr/>
        <a:lstStyle/>
        <a:p>
          <a:endParaRPr lang="da-DK"/>
        </a:p>
      </dgm:t>
    </dgm:pt>
    <dgm:pt modelId="{F5DEF9D6-415B-425A-934E-5C623188035E}" type="sibTrans" cxnId="{0DB76F76-CDE2-4EE9-8CAA-FD1288A775AB}">
      <dgm:prSet/>
      <dgm:spPr/>
      <dgm:t>
        <a:bodyPr/>
        <a:lstStyle/>
        <a:p>
          <a:endParaRPr lang="da-DK"/>
        </a:p>
      </dgm:t>
    </dgm:pt>
    <dgm:pt modelId="{15D58204-2CDC-4551-8BCA-579DC0F7CD22}">
      <dgm:prSet phldrT="[Tekst]" custT="1"/>
      <dgm:spPr/>
      <dgm:t>
        <a:bodyPr/>
        <a:lstStyle/>
        <a:p>
          <a:r>
            <a:rPr lang="da-DK" sz="1200" dirty="0" smtClean="0">
              <a:solidFill>
                <a:schemeClr val="tx1"/>
              </a:solidFill>
            </a:rPr>
            <a:t>10. F</a:t>
          </a:r>
          <a:r>
            <a:rPr lang="da-DK" sz="1200" dirty="0" smtClean="0"/>
            <a:t>ornyelse af Helsingør Kraftvarmeværk – Forsyning Helsingør Varme A/S </a:t>
          </a:r>
          <a:endParaRPr lang="da-DK" sz="1200" dirty="0">
            <a:solidFill>
              <a:srgbClr val="FF0000"/>
            </a:solidFill>
          </a:endParaRPr>
        </a:p>
      </dgm:t>
    </dgm:pt>
    <dgm:pt modelId="{12638B33-038E-487D-92E4-3D31DCAC485C}" type="parTrans" cxnId="{B2C64068-B459-4554-B0C9-D432FE4F8B8D}">
      <dgm:prSet/>
      <dgm:spPr/>
      <dgm:t>
        <a:bodyPr/>
        <a:lstStyle/>
        <a:p>
          <a:endParaRPr lang="da-DK"/>
        </a:p>
      </dgm:t>
    </dgm:pt>
    <dgm:pt modelId="{E9601636-0E0C-4DF8-A37D-6CA80198B97D}" type="sibTrans" cxnId="{B2C64068-B459-4554-B0C9-D432FE4F8B8D}">
      <dgm:prSet/>
      <dgm:spPr/>
      <dgm:t>
        <a:bodyPr/>
        <a:lstStyle/>
        <a:p>
          <a:endParaRPr lang="da-DK"/>
        </a:p>
      </dgm:t>
    </dgm:pt>
    <dgm:pt modelId="{E7DBA9D4-04D0-4258-80C0-FA8F50A8676E}">
      <dgm:prSet phldrT="[Tekst]" custT="1"/>
      <dgm:spPr/>
      <dgm:t>
        <a:bodyPr/>
        <a:lstStyle/>
        <a:p>
          <a:r>
            <a:rPr lang="da-DK" sz="1200" dirty="0" smtClean="0"/>
            <a:t>11. Status Kundeservice – Forsyning Helsingør Service A/S</a:t>
          </a:r>
          <a:endParaRPr lang="da-DK" sz="1200" dirty="0">
            <a:solidFill>
              <a:srgbClr val="FF0000"/>
            </a:solidFill>
          </a:endParaRPr>
        </a:p>
      </dgm:t>
    </dgm:pt>
    <dgm:pt modelId="{92D4671E-4E5C-40FC-B8ED-86EB7F26F2BA}" type="parTrans" cxnId="{1F010FA0-677C-412D-8EEA-937CDABD5AB3}">
      <dgm:prSet/>
      <dgm:spPr/>
      <dgm:t>
        <a:bodyPr/>
        <a:lstStyle/>
        <a:p>
          <a:endParaRPr lang="da-DK"/>
        </a:p>
      </dgm:t>
    </dgm:pt>
    <dgm:pt modelId="{74F43A06-E462-4586-B504-14ECE1213C96}" type="sibTrans" cxnId="{1F010FA0-677C-412D-8EEA-937CDABD5AB3}">
      <dgm:prSet/>
      <dgm:spPr/>
      <dgm:t>
        <a:bodyPr/>
        <a:lstStyle/>
        <a:p>
          <a:endParaRPr lang="da-DK"/>
        </a:p>
      </dgm:t>
    </dgm:pt>
    <dgm:pt modelId="{E89BB7E4-C0F6-466D-8671-08C7772879C7}">
      <dgm:prSet phldrT="[Tekst]" custT="1"/>
      <dgm:spPr/>
      <dgm:t>
        <a:bodyPr/>
        <a:lstStyle/>
        <a:p>
          <a:r>
            <a:rPr lang="da-DK" sz="1200" dirty="0" smtClean="0"/>
            <a:t>12. Fornyelse af deponeringskapaciteten – Forsyning Helsingør Affald A/S</a:t>
          </a:r>
          <a:endParaRPr lang="da-DK" sz="1200" dirty="0">
            <a:solidFill>
              <a:srgbClr val="FF0000"/>
            </a:solidFill>
          </a:endParaRPr>
        </a:p>
      </dgm:t>
    </dgm:pt>
    <dgm:pt modelId="{2F257676-8040-4338-ABB0-92F9F3DD005E}" type="parTrans" cxnId="{B0FF0A49-D367-4F39-B6EE-738448EC80A5}">
      <dgm:prSet/>
      <dgm:spPr/>
      <dgm:t>
        <a:bodyPr/>
        <a:lstStyle/>
        <a:p>
          <a:endParaRPr lang="da-DK"/>
        </a:p>
      </dgm:t>
    </dgm:pt>
    <dgm:pt modelId="{A61E1544-7A58-4EC7-9388-E9B2BFC25C7B}" type="sibTrans" cxnId="{B0FF0A49-D367-4F39-B6EE-738448EC80A5}">
      <dgm:prSet/>
      <dgm:spPr/>
      <dgm:t>
        <a:bodyPr/>
        <a:lstStyle/>
        <a:p>
          <a:endParaRPr lang="da-DK"/>
        </a:p>
      </dgm:t>
    </dgm:pt>
    <dgm:pt modelId="{A21D70E3-2625-4779-B6E4-23F11571520A}">
      <dgm:prSet phldrT="[Tekst]" custT="1"/>
      <dgm:spPr/>
      <dgm:t>
        <a:bodyPr/>
        <a:lstStyle/>
        <a:p>
          <a:r>
            <a:rPr lang="da-DK" sz="1200" dirty="0" smtClean="0"/>
            <a:t>15. Øvrige bestyrelser</a:t>
          </a:r>
          <a:endParaRPr lang="da-DK" sz="1200" dirty="0"/>
        </a:p>
      </dgm:t>
    </dgm:pt>
    <dgm:pt modelId="{C821C625-AC29-45CC-9AFA-6A14DD20E9D9}" type="parTrans" cxnId="{6E2324A4-270D-4EF8-84AC-7089E7FDCBC5}">
      <dgm:prSet/>
      <dgm:spPr/>
      <dgm:t>
        <a:bodyPr/>
        <a:lstStyle/>
        <a:p>
          <a:endParaRPr lang="da-DK"/>
        </a:p>
      </dgm:t>
    </dgm:pt>
    <dgm:pt modelId="{3DE310DB-BCF6-4E60-A1E8-22C3802C2A45}" type="sibTrans" cxnId="{6E2324A4-270D-4EF8-84AC-7089E7FDCBC5}">
      <dgm:prSet/>
      <dgm:spPr/>
      <dgm:t>
        <a:bodyPr/>
        <a:lstStyle/>
        <a:p>
          <a:endParaRPr lang="da-DK"/>
        </a:p>
      </dgm:t>
    </dgm:pt>
    <dgm:pt modelId="{79A561C5-A3FC-4581-A18A-FF5DE9DB5983}">
      <dgm:prSet phldrT="[Tekst]" custT="1"/>
      <dgm:spPr/>
      <dgm:t>
        <a:bodyPr/>
        <a:lstStyle/>
        <a:p>
          <a:r>
            <a:rPr lang="da-DK" sz="1200" dirty="0" smtClean="0"/>
            <a:t>9.  </a:t>
          </a:r>
          <a:r>
            <a:rPr lang="da-DK" sz="1200" dirty="0" smtClean="0">
              <a:solidFill>
                <a:schemeClr val="tx1"/>
              </a:solidFill>
            </a:rPr>
            <a:t>Ændret </a:t>
          </a:r>
          <a:r>
            <a:rPr lang="da-DK" sz="1200" dirty="0" err="1" smtClean="0">
              <a:solidFill>
                <a:schemeClr val="tx1"/>
              </a:solidFill>
            </a:rPr>
            <a:t>ejerstruktur</a:t>
          </a:r>
          <a:r>
            <a:rPr lang="da-DK" sz="1200" dirty="0" smtClean="0">
              <a:solidFill>
                <a:schemeClr val="tx1"/>
              </a:solidFill>
            </a:rPr>
            <a:t> i Nordkøb A/S</a:t>
          </a:r>
          <a:endParaRPr lang="da-DK" sz="1200" dirty="0">
            <a:solidFill>
              <a:schemeClr val="tx1"/>
            </a:solidFill>
          </a:endParaRPr>
        </a:p>
      </dgm:t>
    </dgm:pt>
    <dgm:pt modelId="{E26526EA-B7EC-4004-924F-D36E1770D97A}" type="parTrans" cxnId="{A81D37E6-11B6-4173-932F-90CCCEA8FCDC}">
      <dgm:prSet/>
      <dgm:spPr/>
      <dgm:t>
        <a:bodyPr/>
        <a:lstStyle/>
        <a:p>
          <a:endParaRPr lang="da-DK"/>
        </a:p>
      </dgm:t>
    </dgm:pt>
    <dgm:pt modelId="{154A43A5-EBC3-42D5-901E-7788FD08B69D}" type="sibTrans" cxnId="{A81D37E6-11B6-4173-932F-90CCCEA8FCDC}">
      <dgm:prSet/>
      <dgm:spPr/>
      <dgm:t>
        <a:bodyPr/>
        <a:lstStyle/>
        <a:p>
          <a:endParaRPr lang="da-DK"/>
        </a:p>
      </dgm:t>
    </dgm:pt>
    <dgm:pt modelId="{0258D271-4F4D-4177-A8FE-A8B7956645D8}">
      <dgm:prSet custT="1"/>
      <dgm:spPr/>
      <dgm:t>
        <a:bodyPr/>
        <a:lstStyle/>
        <a:p>
          <a:r>
            <a:rPr lang="da-DK" sz="1200" dirty="0" smtClean="0"/>
            <a:t>13. Helsingør Kommunes klima og miljøplan – alle selskaber  </a:t>
          </a:r>
          <a:endParaRPr lang="da-DK" sz="1200" dirty="0"/>
        </a:p>
      </dgm:t>
    </dgm:pt>
    <dgm:pt modelId="{7AD73C97-A2FC-478B-8301-F3411A6EB1AE}" type="parTrans" cxnId="{3584173A-2264-49EB-BD37-25404DD589BB}">
      <dgm:prSet/>
      <dgm:spPr/>
      <dgm:t>
        <a:bodyPr/>
        <a:lstStyle/>
        <a:p>
          <a:endParaRPr lang="da-DK"/>
        </a:p>
      </dgm:t>
    </dgm:pt>
    <dgm:pt modelId="{F518D498-7D00-437E-B3EE-0446D2190A0C}" type="sibTrans" cxnId="{3584173A-2264-49EB-BD37-25404DD589BB}">
      <dgm:prSet/>
      <dgm:spPr/>
      <dgm:t>
        <a:bodyPr/>
        <a:lstStyle/>
        <a:p>
          <a:endParaRPr lang="da-DK"/>
        </a:p>
      </dgm:t>
    </dgm:pt>
    <dgm:pt modelId="{5DC39DEF-B05E-4506-BB5A-C7983A4C8E21}">
      <dgm:prSet custT="1"/>
      <dgm:spPr/>
      <dgm:t>
        <a:bodyPr/>
        <a:lstStyle/>
        <a:p>
          <a:r>
            <a:rPr lang="da-DK" sz="1200" dirty="0" smtClean="0"/>
            <a:t>14. Udbygning af </a:t>
          </a:r>
          <a:r>
            <a:rPr lang="da-DK" sz="1200" dirty="0" err="1" smtClean="0"/>
            <a:t>elnettet</a:t>
          </a:r>
          <a:r>
            <a:rPr lang="da-DK" sz="1200" dirty="0" smtClean="0"/>
            <a:t> – </a:t>
          </a:r>
          <a:r>
            <a:rPr lang="da-DK" sz="1200" dirty="0" err="1" smtClean="0"/>
            <a:t>Elektrus</a:t>
          </a:r>
          <a:r>
            <a:rPr lang="da-DK" sz="1200" dirty="0" smtClean="0"/>
            <a:t> A/S</a:t>
          </a:r>
          <a:endParaRPr lang="da-DK" sz="1200" dirty="0"/>
        </a:p>
      </dgm:t>
    </dgm:pt>
    <dgm:pt modelId="{0FD1AD8E-A985-49AF-A933-DB2C886BF0AC}" type="parTrans" cxnId="{588E7720-F5E4-4BED-86F1-2F21C06646E7}">
      <dgm:prSet/>
      <dgm:spPr/>
      <dgm:t>
        <a:bodyPr/>
        <a:lstStyle/>
        <a:p>
          <a:endParaRPr lang="da-DK"/>
        </a:p>
      </dgm:t>
    </dgm:pt>
    <dgm:pt modelId="{16A18DBB-F71D-428A-A553-61C5218A1AAC}" type="sibTrans" cxnId="{588E7720-F5E4-4BED-86F1-2F21C06646E7}">
      <dgm:prSet/>
      <dgm:spPr/>
      <dgm:t>
        <a:bodyPr/>
        <a:lstStyle/>
        <a:p>
          <a:endParaRPr lang="da-DK"/>
        </a:p>
      </dgm:t>
    </dgm:pt>
    <dgm:pt modelId="{F1C1C263-DF7B-489A-93D7-75A8354D133B}" type="pres">
      <dgm:prSet presAssocID="{0FA83489-83AA-4793-99DE-3D65AB50861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da-DK"/>
        </a:p>
      </dgm:t>
    </dgm:pt>
    <dgm:pt modelId="{3A5E326B-368A-45CE-AC0A-0B094B5CCC8D}" type="pres">
      <dgm:prSet presAssocID="{BFF0A680-0277-4251-9D28-CCA7C0741327}" presName="thickLine" presStyleLbl="alignNode1" presStyleIdx="0" presStyleCnt="1"/>
      <dgm:spPr/>
    </dgm:pt>
    <dgm:pt modelId="{A739235E-5C2A-4D34-9229-95E490A02B21}" type="pres">
      <dgm:prSet presAssocID="{BFF0A680-0277-4251-9D28-CCA7C0741327}" presName="horz1" presStyleCnt="0"/>
      <dgm:spPr/>
    </dgm:pt>
    <dgm:pt modelId="{5CEBC8DE-1152-4028-BB05-95C3BCBFEA8E}" type="pres">
      <dgm:prSet presAssocID="{BFF0A680-0277-4251-9D28-CCA7C0741327}" presName="tx1" presStyleLbl="revTx" presStyleIdx="0" presStyleCnt="14"/>
      <dgm:spPr/>
      <dgm:t>
        <a:bodyPr/>
        <a:lstStyle/>
        <a:p>
          <a:endParaRPr lang="da-DK"/>
        </a:p>
      </dgm:t>
    </dgm:pt>
    <dgm:pt modelId="{A6BBAC32-D34D-41CC-B621-B81E193FB30F}" type="pres">
      <dgm:prSet presAssocID="{BFF0A680-0277-4251-9D28-CCA7C0741327}" presName="vert1" presStyleCnt="0"/>
      <dgm:spPr/>
    </dgm:pt>
    <dgm:pt modelId="{43001AEF-D9C8-415E-835D-BDCF02F3C08B}" type="pres">
      <dgm:prSet presAssocID="{3C43EDAB-01A6-4338-A898-608E0C2B5C67}" presName="vertSpace2a" presStyleCnt="0"/>
      <dgm:spPr/>
    </dgm:pt>
    <dgm:pt modelId="{8A71065C-6880-4E0B-BAA9-99EF00B94FA4}" type="pres">
      <dgm:prSet presAssocID="{3C43EDAB-01A6-4338-A898-608E0C2B5C67}" presName="horz2" presStyleCnt="0"/>
      <dgm:spPr/>
    </dgm:pt>
    <dgm:pt modelId="{C6D07A48-F8B8-43DB-BD02-E3A991A4B7AE}" type="pres">
      <dgm:prSet presAssocID="{3C43EDAB-01A6-4338-A898-608E0C2B5C67}" presName="horzSpace2" presStyleCnt="0"/>
      <dgm:spPr/>
    </dgm:pt>
    <dgm:pt modelId="{A8286A64-0FC3-405A-B7D8-5F56C4BCAE7D}" type="pres">
      <dgm:prSet presAssocID="{3C43EDAB-01A6-4338-A898-608E0C2B5C67}" presName="tx2" presStyleLbl="revTx" presStyleIdx="1" presStyleCnt="14"/>
      <dgm:spPr/>
      <dgm:t>
        <a:bodyPr/>
        <a:lstStyle/>
        <a:p>
          <a:endParaRPr lang="da-DK"/>
        </a:p>
      </dgm:t>
    </dgm:pt>
    <dgm:pt modelId="{7D304851-1030-4B5C-8CA6-5FCD15E8113C}" type="pres">
      <dgm:prSet presAssocID="{3C43EDAB-01A6-4338-A898-608E0C2B5C67}" presName="vert2" presStyleCnt="0"/>
      <dgm:spPr/>
    </dgm:pt>
    <dgm:pt modelId="{F746618A-32F0-46B5-A40F-5A0959ABCA1F}" type="pres">
      <dgm:prSet presAssocID="{3C43EDAB-01A6-4338-A898-608E0C2B5C67}" presName="thinLine2b" presStyleLbl="callout" presStyleIdx="0" presStyleCnt="13"/>
      <dgm:spPr/>
    </dgm:pt>
    <dgm:pt modelId="{2FD1D666-AEC6-4B19-8DD9-A0CCC1FECD73}" type="pres">
      <dgm:prSet presAssocID="{3C43EDAB-01A6-4338-A898-608E0C2B5C67}" presName="vertSpace2b" presStyleCnt="0"/>
      <dgm:spPr/>
    </dgm:pt>
    <dgm:pt modelId="{27469F66-5DF1-4BF3-BFC8-0DD7CDFBD2F8}" type="pres">
      <dgm:prSet presAssocID="{79A561C5-A3FC-4581-A18A-FF5DE9DB5983}" presName="horz2" presStyleCnt="0"/>
      <dgm:spPr/>
    </dgm:pt>
    <dgm:pt modelId="{00BE9C8C-6C7F-4BCE-9F40-11739E6E1F05}" type="pres">
      <dgm:prSet presAssocID="{79A561C5-A3FC-4581-A18A-FF5DE9DB5983}" presName="horzSpace2" presStyleCnt="0"/>
      <dgm:spPr/>
    </dgm:pt>
    <dgm:pt modelId="{AE96E314-B2A6-4BC6-9960-BC4906371E3A}" type="pres">
      <dgm:prSet presAssocID="{79A561C5-A3FC-4581-A18A-FF5DE9DB5983}" presName="tx2" presStyleLbl="revTx" presStyleIdx="2" presStyleCnt="14"/>
      <dgm:spPr/>
      <dgm:t>
        <a:bodyPr/>
        <a:lstStyle/>
        <a:p>
          <a:endParaRPr lang="da-DK"/>
        </a:p>
      </dgm:t>
    </dgm:pt>
    <dgm:pt modelId="{252954A6-8612-402B-88CA-D5A8F12C8984}" type="pres">
      <dgm:prSet presAssocID="{79A561C5-A3FC-4581-A18A-FF5DE9DB5983}" presName="vert2" presStyleCnt="0"/>
      <dgm:spPr/>
    </dgm:pt>
    <dgm:pt modelId="{E408DE4F-DB6D-40BE-A350-157F7EFE4D9C}" type="pres">
      <dgm:prSet presAssocID="{79A561C5-A3FC-4581-A18A-FF5DE9DB5983}" presName="thinLine2b" presStyleLbl="callout" presStyleIdx="1" presStyleCnt="13"/>
      <dgm:spPr/>
    </dgm:pt>
    <dgm:pt modelId="{4A173A97-70A7-4BEB-80C2-3DD05A53C88C}" type="pres">
      <dgm:prSet presAssocID="{79A561C5-A3FC-4581-A18A-FF5DE9DB5983}" presName="vertSpace2b" presStyleCnt="0"/>
      <dgm:spPr/>
    </dgm:pt>
    <dgm:pt modelId="{0FC180D8-D413-4412-ABF3-96BDF4B49680}" type="pres">
      <dgm:prSet presAssocID="{15D58204-2CDC-4551-8BCA-579DC0F7CD22}" presName="horz2" presStyleCnt="0"/>
      <dgm:spPr/>
    </dgm:pt>
    <dgm:pt modelId="{46951D7C-E906-4748-B1FD-FE6765DBB783}" type="pres">
      <dgm:prSet presAssocID="{15D58204-2CDC-4551-8BCA-579DC0F7CD22}" presName="horzSpace2" presStyleCnt="0"/>
      <dgm:spPr/>
    </dgm:pt>
    <dgm:pt modelId="{AD69F249-95AB-4B9D-9EB9-AECC4C96915C}" type="pres">
      <dgm:prSet presAssocID="{15D58204-2CDC-4551-8BCA-579DC0F7CD22}" presName="tx2" presStyleLbl="revTx" presStyleIdx="3" presStyleCnt="14"/>
      <dgm:spPr/>
      <dgm:t>
        <a:bodyPr/>
        <a:lstStyle/>
        <a:p>
          <a:endParaRPr lang="da-DK"/>
        </a:p>
      </dgm:t>
    </dgm:pt>
    <dgm:pt modelId="{FD613326-23E7-4548-9EC2-392F5B098149}" type="pres">
      <dgm:prSet presAssocID="{15D58204-2CDC-4551-8BCA-579DC0F7CD22}" presName="vert2" presStyleCnt="0"/>
      <dgm:spPr/>
    </dgm:pt>
    <dgm:pt modelId="{9B6A492E-EC23-46A1-8AFE-973F4E3D832C}" type="pres">
      <dgm:prSet presAssocID="{15D58204-2CDC-4551-8BCA-579DC0F7CD22}" presName="thinLine2b" presStyleLbl="callout" presStyleIdx="2" presStyleCnt="13"/>
      <dgm:spPr/>
    </dgm:pt>
    <dgm:pt modelId="{9CA0F304-9049-4107-AA80-35EEED7B3F6A}" type="pres">
      <dgm:prSet presAssocID="{15D58204-2CDC-4551-8BCA-579DC0F7CD22}" presName="vertSpace2b" presStyleCnt="0"/>
      <dgm:spPr/>
    </dgm:pt>
    <dgm:pt modelId="{703028F5-9B10-4E14-B865-7A2C8FF08628}" type="pres">
      <dgm:prSet presAssocID="{E7DBA9D4-04D0-4258-80C0-FA8F50A8676E}" presName="horz2" presStyleCnt="0"/>
      <dgm:spPr/>
    </dgm:pt>
    <dgm:pt modelId="{ED22141B-A604-4DDD-A579-7C85FB3F1508}" type="pres">
      <dgm:prSet presAssocID="{E7DBA9D4-04D0-4258-80C0-FA8F50A8676E}" presName="horzSpace2" presStyleCnt="0"/>
      <dgm:spPr/>
    </dgm:pt>
    <dgm:pt modelId="{997B8998-3317-4256-BCF5-342C1B2ED482}" type="pres">
      <dgm:prSet presAssocID="{E7DBA9D4-04D0-4258-80C0-FA8F50A8676E}" presName="tx2" presStyleLbl="revTx" presStyleIdx="4" presStyleCnt="14"/>
      <dgm:spPr/>
      <dgm:t>
        <a:bodyPr/>
        <a:lstStyle/>
        <a:p>
          <a:endParaRPr lang="da-DK"/>
        </a:p>
      </dgm:t>
    </dgm:pt>
    <dgm:pt modelId="{B4063D24-63C6-4F29-9AA4-5999C95C2C28}" type="pres">
      <dgm:prSet presAssocID="{E7DBA9D4-04D0-4258-80C0-FA8F50A8676E}" presName="vert2" presStyleCnt="0"/>
      <dgm:spPr/>
    </dgm:pt>
    <dgm:pt modelId="{36E6E903-409C-4A79-A112-F0118097E7A3}" type="pres">
      <dgm:prSet presAssocID="{E7DBA9D4-04D0-4258-80C0-FA8F50A8676E}" presName="thinLine2b" presStyleLbl="callout" presStyleIdx="3" presStyleCnt="13"/>
      <dgm:spPr/>
    </dgm:pt>
    <dgm:pt modelId="{97995F9B-B85D-4EDB-BF11-7E5772194C8C}" type="pres">
      <dgm:prSet presAssocID="{E7DBA9D4-04D0-4258-80C0-FA8F50A8676E}" presName="vertSpace2b" presStyleCnt="0"/>
      <dgm:spPr/>
    </dgm:pt>
    <dgm:pt modelId="{9D8BE170-70B0-4E02-9448-B6778A87E6FB}" type="pres">
      <dgm:prSet presAssocID="{E89BB7E4-C0F6-466D-8671-08C7772879C7}" presName="horz2" presStyleCnt="0"/>
      <dgm:spPr/>
    </dgm:pt>
    <dgm:pt modelId="{55C1B9C7-D0B0-4C5D-9D65-71CFEFD72615}" type="pres">
      <dgm:prSet presAssocID="{E89BB7E4-C0F6-466D-8671-08C7772879C7}" presName="horzSpace2" presStyleCnt="0"/>
      <dgm:spPr/>
    </dgm:pt>
    <dgm:pt modelId="{67E50248-49F3-4370-A123-95FB4A79BE29}" type="pres">
      <dgm:prSet presAssocID="{E89BB7E4-C0F6-466D-8671-08C7772879C7}" presName="tx2" presStyleLbl="revTx" presStyleIdx="5" presStyleCnt="14"/>
      <dgm:spPr/>
      <dgm:t>
        <a:bodyPr/>
        <a:lstStyle/>
        <a:p>
          <a:endParaRPr lang="da-DK"/>
        </a:p>
      </dgm:t>
    </dgm:pt>
    <dgm:pt modelId="{AAD55BFA-59C8-43BE-81FA-402B642DC43E}" type="pres">
      <dgm:prSet presAssocID="{E89BB7E4-C0F6-466D-8671-08C7772879C7}" presName="vert2" presStyleCnt="0"/>
      <dgm:spPr/>
    </dgm:pt>
    <dgm:pt modelId="{7B863CCB-09EC-4704-976A-2B0DCD035B08}" type="pres">
      <dgm:prSet presAssocID="{E89BB7E4-C0F6-466D-8671-08C7772879C7}" presName="thinLine2b" presStyleLbl="callout" presStyleIdx="4" presStyleCnt="13"/>
      <dgm:spPr/>
    </dgm:pt>
    <dgm:pt modelId="{352E17C3-7371-496A-B1C8-BC06A1632C59}" type="pres">
      <dgm:prSet presAssocID="{E89BB7E4-C0F6-466D-8671-08C7772879C7}" presName="vertSpace2b" presStyleCnt="0"/>
      <dgm:spPr/>
    </dgm:pt>
    <dgm:pt modelId="{E69EBEA0-ADAF-4168-A488-E07F6F17BF07}" type="pres">
      <dgm:prSet presAssocID="{0258D271-4F4D-4177-A8FE-A8B7956645D8}" presName="horz2" presStyleCnt="0"/>
      <dgm:spPr/>
    </dgm:pt>
    <dgm:pt modelId="{D9D65ECD-9F0F-4B3D-8812-60DEE5A13B44}" type="pres">
      <dgm:prSet presAssocID="{0258D271-4F4D-4177-A8FE-A8B7956645D8}" presName="horzSpace2" presStyleCnt="0"/>
      <dgm:spPr/>
    </dgm:pt>
    <dgm:pt modelId="{15ED1B1D-9BA8-49A1-A973-8BAC29815F05}" type="pres">
      <dgm:prSet presAssocID="{0258D271-4F4D-4177-A8FE-A8B7956645D8}" presName="tx2" presStyleLbl="revTx" presStyleIdx="6" presStyleCnt="14"/>
      <dgm:spPr/>
      <dgm:t>
        <a:bodyPr/>
        <a:lstStyle/>
        <a:p>
          <a:endParaRPr lang="da-DK"/>
        </a:p>
      </dgm:t>
    </dgm:pt>
    <dgm:pt modelId="{3C6B4E59-7DC0-4467-98B5-21A119B8A704}" type="pres">
      <dgm:prSet presAssocID="{0258D271-4F4D-4177-A8FE-A8B7956645D8}" presName="vert2" presStyleCnt="0"/>
      <dgm:spPr/>
    </dgm:pt>
    <dgm:pt modelId="{A08D8076-8360-4E2A-9B61-6E2FAF777E9F}" type="pres">
      <dgm:prSet presAssocID="{0258D271-4F4D-4177-A8FE-A8B7956645D8}" presName="thinLine2b" presStyleLbl="callout" presStyleIdx="5" presStyleCnt="13"/>
      <dgm:spPr/>
    </dgm:pt>
    <dgm:pt modelId="{7EC8B5F5-719D-40F8-8128-543380F9229E}" type="pres">
      <dgm:prSet presAssocID="{0258D271-4F4D-4177-A8FE-A8B7956645D8}" presName="vertSpace2b" presStyleCnt="0"/>
      <dgm:spPr/>
    </dgm:pt>
    <dgm:pt modelId="{0639AF7F-70A5-4398-B887-B2C16E2DDAD0}" type="pres">
      <dgm:prSet presAssocID="{5DC39DEF-B05E-4506-BB5A-C7983A4C8E21}" presName="horz2" presStyleCnt="0"/>
      <dgm:spPr/>
    </dgm:pt>
    <dgm:pt modelId="{E2E67701-F71D-4FAB-98AA-74741962B4BC}" type="pres">
      <dgm:prSet presAssocID="{5DC39DEF-B05E-4506-BB5A-C7983A4C8E21}" presName="horzSpace2" presStyleCnt="0"/>
      <dgm:spPr/>
    </dgm:pt>
    <dgm:pt modelId="{838E3D8D-6961-46F9-AAC0-2DE7DEC8CF74}" type="pres">
      <dgm:prSet presAssocID="{5DC39DEF-B05E-4506-BB5A-C7983A4C8E21}" presName="tx2" presStyleLbl="revTx" presStyleIdx="7" presStyleCnt="14"/>
      <dgm:spPr/>
      <dgm:t>
        <a:bodyPr/>
        <a:lstStyle/>
        <a:p>
          <a:endParaRPr lang="da-DK"/>
        </a:p>
      </dgm:t>
    </dgm:pt>
    <dgm:pt modelId="{19B9C6DB-ABBC-4B84-8F5B-9320D818737D}" type="pres">
      <dgm:prSet presAssocID="{5DC39DEF-B05E-4506-BB5A-C7983A4C8E21}" presName="vert2" presStyleCnt="0"/>
      <dgm:spPr/>
    </dgm:pt>
    <dgm:pt modelId="{3E2754DE-4676-4D0F-9523-5320A83C7B96}" type="pres">
      <dgm:prSet presAssocID="{5DC39DEF-B05E-4506-BB5A-C7983A4C8E21}" presName="thinLine2b" presStyleLbl="callout" presStyleIdx="6" presStyleCnt="13"/>
      <dgm:spPr/>
    </dgm:pt>
    <dgm:pt modelId="{1FF30849-FA2C-4542-AA53-8941D489B200}" type="pres">
      <dgm:prSet presAssocID="{5DC39DEF-B05E-4506-BB5A-C7983A4C8E21}" presName="vertSpace2b" presStyleCnt="0"/>
      <dgm:spPr/>
    </dgm:pt>
    <dgm:pt modelId="{0ADE3BA2-6880-4046-9B3F-84BA3E4ED6E7}" type="pres">
      <dgm:prSet presAssocID="{A21D70E3-2625-4779-B6E4-23F11571520A}" presName="horz2" presStyleCnt="0"/>
      <dgm:spPr/>
    </dgm:pt>
    <dgm:pt modelId="{B3BEFB13-A438-4EDF-8AED-BD84743EA914}" type="pres">
      <dgm:prSet presAssocID="{A21D70E3-2625-4779-B6E4-23F11571520A}" presName="horzSpace2" presStyleCnt="0"/>
      <dgm:spPr/>
    </dgm:pt>
    <dgm:pt modelId="{8FF31043-9A7F-48FC-92EB-70EFFE0188AA}" type="pres">
      <dgm:prSet presAssocID="{A21D70E3-2625-4779-B6E4-23F11571520A}" presName="tx2" presStyleLbl="revTx" presStyleIdx="8" presStyleCnt="14"/>
      <dgm:spPr/>
      <dgm:t>
        <a:bodyPr/>
        <a:lstStyle/>
        <a:p>
          <a:endParaRPr lang="da-DK"/>
        </a:p>
      </dgm:t>
    </dgm:pt>
    <dgm:pt modelId="{E938A17F-1A7A-448D-9896-10FDE50595C8}" type="pres">
      <dgm:prSet presAssocID="{A21D70E3-2625-4779-B6E4-23F11571520A}" presName="vert2" presStyleCnt="0"/>
      <dgm:spPr/>
    </dgm:pt>
    <dgm:pt modelId="{E12A9A24-FC38-4AFD-A461-907025382A28}" type="pres">
      <dgm:prSet presAssocID="{A21D70E3-2625-4779-B6E4-23F11571520A}" presName="thinLine2b" presStyleLbl="callout" presStyleIdx="7" presStyleCnt="13"/>
      <dgm:spPr/>
    </dgm:pt>
    <dgm:pt modelId="{5C2375AF-FB4F-4916-8EB2-A3CB0E81CE2C}" type="pres">
      <dgm:prSet presAssocID="{A21D70E3-2625-4779-B6E4-23F11571520A}" presName="vertSpace2b" presStyleCnt="0"/>
      <dgm:spPr/>
    </dgm:pt>
    <dgm:pt modelId="{962230EB-BC4F-4086-945A-BF7A46DBEFB8}" type="pres">
      <dgm:prSet presAssocID="{021DD5E9-59B8-4AE1-AC1A-20B1AEB77DE7}" presName="horz2" presStyleCnt="0"/>
      <dgm:spPr/>
    </dgm:pt>
    <dgm:pt modelId="{7A9016EE-24E8-41EE-BE07-DA7E88B7BBE9}" type="pres">
      <dgm:prSet presAssocID="{021DD5E9-59B8-4AE1-AC1A-20B1AEB77DE7}" presName="horzSpace2" presStyleCnt="0"/>
      <dgm:spPr/>
    </dgm:pt>
    <dgm:pt modelId="{56C3A9E8-DD06-4CA7-8199-8ADF1B00118E}" type="pres">
      <dgm:prSet presAssocID="{021DD5E9-59B8-4AE1-AC1A-20B1AEB77DE7}" presName="tx2" presStyleLbl="revTx" presStyleIdx="9" presStyleCnt="14"/>
      <dgm:spPr/>
      <dgm:t>
        <a:bodyPr/>
        <a:lstStyle/>
        <a:p>
          <a:endParaRPr lang="da-DK"/>
        </a:p>
      </dgm:t>
    </dgm:pt>
    <dgm:pt modelId="{6B43A8EE-F111-4A50-BFF0-B1CD67AFC076}" type="pres">
      <dgm:prSet presAssocID="{021DD5E9-59B8-4AE1-AC1A-20B1AEB77DE7}" presName="vert2" presStyleCnt="0"/>
      <dgm:spPr/>
    </dgm:pt>
    <dgm:pt modelId="{012A26A6-789E-420B-A273-56BE789BDDA8}" type="pres">
      <dgm:prSet presAssocID="{021DD5E9-59B8-4AE1-AC1A-20B1AEB77DE7}" presName="thinLine2b" presStyleLbl="callout" presStyleIdx="8" presStyleCnt="13"/>
      <dgm:spPr/>
    </dgm:pt>
    <dgm:pt modelId="{C94BFBE6-8934-4F26-87FC-3F34FA7EB3BA}" type="pres">
      <dgm:prSet presAssocID="{021DD5E9-59B8-4AE1-AC1A-20B1AEB77DE7}" presName="vertSpace2b" presStyleCnt="0"/>
      <dgm:spPr/>
    </dgm:pt>
    <dgm:pt modelId="{26F50F72-8A0C-42B5-A338-F49B05F7A566}" type="pres">
      <dgm:prSet presAssocID="{9F39B43F-7042-47A1-8941-DE50D3ABA357}" presName="horz2" presStyleCnt="0"/>
      <dgm:spPr/>
    </dgm:pt>
    <dgm:pt modelId="{223BB49F-E6A1-46C1-94A8-4388D8C7E178}" type="pres">
      <dgm:prSet presAssocID="{9F39B43F-7042-47A1-8941-DE50D3ABA357}" presName="horzSpace2" presStyleCnt="0"/>
      <dgm:spPr/>
    </dgm:pt>
    <dgm:pt modelId="{4AFCEBE1-0BA1-4CFA-BD48-0530BDCA924C}" type="pres">
      <dgm:prSet presAssocID="{9F39B43F-7042-47A1-8941-DE50D3ABA357}" presName="tx2" presStyleLbl="revTx" presStyleIdx="10" presStyleCnt="14"/>
      <dgm:spPr/>
      <dgm:t>
        <a:bodyPr/>
        <a:lstStyle/>
        <a:p>
          <a:endParaRPr lang="da-DK"/>
        </a:p>
      </dgm:t>
    </dgm:pt>
    <dgm:pt modelId="{C9742DC2-B31E-4FC7-8AE5-57B7BDE268DE}" type="pres">
      <dgm:prSet presAssocID="{9F39B43F-7042-47A1-8941-DE50D3ABA357}" presName="vert2" presStyleCnt="0"/>
      <dgm:spPr/>
    </dgm:pt>
    <dgm:pt modelId="{2A516636-0A2D-407A-B97A-7FE17CB08F1E}" type="pres">
      <dgm:prSet presAssocID="{9F39B43F-7042-47A1-8941-DE50D3ABA357}" presName="thinLine2b" presStyleLbl="callout" presStyleIdx="9" presStyleCnt="13"/>
      <dgm:spPr/>
    </dgm:pt>
    <dgm:pt modelId="{9CC240CC-5463-4A83-B3EA-63B321BD255A}" type="pres">
      <dgm:prSet presAssocID="{9F39B43F-7042-47A1-8941-DE50D3ABA357}" presName="vertSpace2b" presStyleCnt="0"/>
      <dgm:spPr/>
    </dgm:pt>
    <dgm:pt modelId="{D624C167-40E3-44CE-B4B1-DF86971024D2}" type="pres">
      <dgm:prSet presAssocID="{3AEECFA9-6BC7-43D4-9A68-D7BEA0DCDD2D}" presName="horz2" presStyleCnt="0"/>
      <dgm:spPr/>
    </dgm:pt>
    <dgm:pt modelId="{C7393BAC-1D73-426F-A118-1E0C68D43D9D}" type="pres">
      <dgm:prSet presAssocID="{3AEECFA9-6BC7-43D4-9A68-D7BEA0DCDD2D}" presName="horzSpace2" presStyleCnt="0"/>
      <dgm:spPr/>
    </dgm:pt>
    <dgm:pt modelId="{D9EC8584-9EFC-45DF-A2B2-83604CB5E13E}" type="pres">
      <dgm:prSet presAssocID="{3AEECFA9-6BC7-43D4-9A68-D7BEA0DCDD2D}" presName="tx2" presStyleLbl="revTx" presStyleIdx="11" presStyleCnt="14"/>
      <dgm:spPr/>
      <dgm:t>
        <a:bodyPr/>
        <a:lstStyle/>
        <a:p>
          <a:endParaRPr lang="da-DK"/>
        </a:p>
      </dgm:t>
    </dgm:pt>
    <dgm:pt modelId="{95D735D2-D131-4674-9A61-6929E35063D8}" type="pres">
      <dgm:prSet presAssocID="{3AEECFA9-6BC7-43D4-9A68-D7BEA0DCDD2D}" presName="vert2" presStyleCnt="0"/>
      <dgm:spPr/>
    </dgm:pt>
    <dgm:pt modelId="{0691B33E-B597-4806-8249-A4359506E6D0}" type="pres">
      <dgm:prSet presAssocID="{3AEECFA9-6BC7-43D4-9A68-D7BEA0DCDD2D}" presName="thinLine2b" presStyleLbl="callout" presStyleIdx="10" presStyleCnt="13"/>
      <dgm:spPr/>
    </dgm:pt>
    <dgm:pt modelId="{346F0A7E-B3BC-421E-A621-A0F2053B815C}" type="pres">
      <dgm:prSet presAssocID="{3AEECFA9-6BC7-43D4-9A68-D7BEA0DCDD2D}" presName="vertSpace2b" presStyleCnt="0"/>
      <dgm:spPr/>
    </dgm:pt>
    <dgm:pt modelId="{07F4D32F-42DA-4E2A-BE0E-957D5B63BD8D}" type="pres">
      <dgm:prSet presAssocID="{F2591791-A4B4-4D29-B9C2-E6C796398661}" presName="horz2" presStyleCnt="0"/>
      <dgm:spPr/>
    </dgm:pt>
    <dgm:pt modelId="{76278775-83BC-431B-99ED-C60BDD8DAB3A}" type="pres">
      <dgm:prSet presAssocID="{F2591791-A4B4-4D29-B9C2-E6C796398661}" presName="horzSpace2" presStyleCnt="0"/>
      <dgm:spPr/>
    </dgm:pt>
    <dgm:pt modelId="{01E08BDA-4DE3-48A7-86D9-A7C84396759E}" type="pres">
      <dgm:prSet presAssocID="{F2591791-A4B4-4D29-B9C2-E6C796398661}" presName="tx2" presStyleLbl="revTx" presStyleIdx="12" presStyleCnt="14"/>
      <dgm:spPr/>
      <dgm:t>
        <a:bodyPr/>
        <a:lstStyle/>
        <a:p>
          <a:endParaRPr lang="da-DK"/>
        </a:p>
      </dgm:t>
    </dgm:pt>
    <dgm:pt modelId="{5886E260-9978-4F68-8AD8-70AB10BCAB2B}" type="pres">
      <dgm:prSet presAssocID="{F2591791-A4B4-4D29-B9C2-E6C796398661}" presName="vert2" presStyleCnt="0"/>
      <dgm:spPr/>
    </dgm:pt>
    <dgm:pt modelId="{FD89FDDF-8FB0-4CFE-8862-8DAA37D3BD78}" type="pres">
      <dgm:prSet presAssocID="{F2591791-A4B4-4D29-B9C2-E6C796398661}" presName="thinLine2b" presStyleLbl="callout" presStyleIdx="11" presStyleCnt="13"/>
      <dgm:spPr/>
    </dgm:pt>
    <dgm:pt modelId="{7AA01CF8-A23F-495C-B85A-B301DA4F3B05}" type="pres">
      <dgm:prSet presAssocID="{F2591791-A4B4-4D29-B9C2-E6C796398661}" presName="vertSpace2b" presStyleCnt="0"/>
      <dgm:spPr/>
    </dgm:pt>
    <dgm:pt modelId="{DCE9D061-722A-41BA-BEE9-302C18295D6C}" type="pres">
      <dgm:prSet presAssocID="{F9FBC933-D84A-45D1-9BB6-A894B22296BB}" presName="horz2" presStyleCnt="0"/>
      <dgm:spPr/>
    </dgm:pt>
    <dgm:pt modelId="{25BA9213-A30C-4A25-8EE5-B8FCE805ACFD}" type="pres">
      <dgm:prSet presAssocID="{F9FBC933-D84A-45D1-9BB6-A894B22296BB}" presName="horzSpace2" presStyleCnt="0"/>
      <dgm:spPr/>
    </dgm:pt>
    <dgm:pt modelId="{EE1E28A1-2086-4F45-BD7E-5DEFB59F08C9}" type="pres">
      <dgm:prSet presAssocID="{F9FBC933-D84A-45D1-9BB6-A894B22296BB}" presName="tx2" presStyleLbl="revTx" presStyleIdx="13" presStyleCnt="14"/>
      <dgm:spPr/>
      <dgm:t>
        <a:bodyPr/>
        <a:lstStyle/>
        <a:p>
          <a:endParaRPr lang="da-DK"/>
        </a:p>
      </dgm:t>
    </dgm:pt>
    <dgm:pt modelId="{F116F833-83C2-4A9D-80E1-A4E9CC311F0F}" type="pres">
      <dgm:prSet presAssocID="{F9FBC933-D84A-45D1-9BB6-A894B22296BB}" presName="vert2" presStyleCnt="0"/>
      <dgm:spPr/>
    </dgm:pt>
    <dgm:pt modelId="{AC042FCB-45A9-43EC-B3DC-E632081DCFA7}" type="pres">
      <dgm:prSet presAssocID="{F9FBC933-D84A-45D1-9BB6-A894B22296BB}" presName="thinLine2b" presStyleLbl="callout" presStyleIdx="12" presStyleCnt="13"/>
      <dgm:spPr/>
    </dgm:pt>
    <dgm:pt modelId="{257E35CB-6789-4981-8C56-33E38A67F460}" type="pres">
      <dgm:prSet presAssocID="{F9FBC933-D84A-45D1-9BB6-A894B22296BB}" presName="vertSpace2b" presStyleCnt="0"/>
      <dgm:spPr/>
    </dgm:pt>
  </dgm:ptLst>
  <dgm:cxnLst>
    <dgm:cxn modelId="{8498CFE0-2735-43B2-BB8D-9260EF4A377F}" type="presOf" srcId="{F9FBC933-D84A-45D1-9BB6-A894B22296BB}" destId="{EE1E28A1-2086-4F45-BD7E-5DEFB59F08C9}" srcOrd="0" destOrd="0" presId="urn:microsoft.com/office/officeart/2008/layout/LinedList"/>
    <dgm:cxn modelId="{F297DBB1-0244-4409-A261-F55FBAF51C2A}" srcId="{BFF0A680-0277-4251-9D28-CCA7C0741327}" destId="{021DD5E9-59B8-4AE1-AC1A-20B1AEB77DE7}" srcOrd="8" destOrd="0" parTransId="{AAE077DA-F7FB-4209-9CB2-64D25DB32648}" sibTransId="{F8228869-AE88-47CD-9E8A-B69BCCA92D87}"/>
    <dgm:cxn modelId="{E320F71E-F984-4889-8CEC-9244EBC3B51B}" srcId="{BFF0A680-0277-4251-9D28-CCA7C0741327}" destId="{3AEECFA9-6BC7-43D4-9A68-D7BEA0DCDD2D}" srcOrd="10" destOrd="0" parTransId="{0DCF7E04-9C58-40B3-8F11-2432578A72E6}" sibTransId="{04DE5100-81FF-4A19-86DA-F6C793316EF1}"/>
    <dgm:cxn modelId="{47FFF39F-1DEB-4E4E-BA56-E3DAE58CC59C}" type="presOf" srcId="{F2591791-A4B4-4D29-B9C2-E6C796398661}" destId="{01E08BDA-4DE3-48A7-86D9-A7C84396759E}" srcOrd="0" destOrd="0" presId="urn:microsoft.com/office/officeart/2008/layout/LinedList"/>
    <dgm:cxn modelId="{588E7720-F5E4-4BED-86F1-2F21C06646E7}" srcId="{BFF0A680-0277-4251-9D28-CCA7C0741327}" destId="{5DC39DEF-B05E-4506-BB5A-C7983A4C8E21}" srcOrd="6" destOrd="0" parTransId="{0FD1AD8E-A985-49AF-A933-DB2C886BF0AC}" sibTransId="{16A18DBB-F71D-428A-A553-61C5218A1AAC}"/>
    <dgm:cxn modelId="{23A86CC2-160C-45EF-937C-F7323C8B2306}" srcId="{BFF0A680-0277-4251-9D28-CCA7C0741327}" destId="{F2591791-A4B4-4D29-B9C2-E6C796398661}" srcOrd="11" destOrd="0" parTransId="{72576528-0448-4555-90B0-D2BE58B4D12F}" sibTransId="{D33AB7C7-E7B0-4775-B65C-37867B6ABBF6}"/>
    <dgm:cxn modelId="{8FCFC43F-3ADD-41C7-AFE7-CC6ABB9C68A5}" type="presOf" srcId="{3AEECFA9-6BC7-43D4-9A68-D7BEA0DCDD2D}" destId="{D9EC8584-9EFC-45DF-A2B2-83604CB5E13E}" srcOrd="0" destOrd="0" presId="urn:microsoft.com/office/officeart/2008/layout/LinedList"/>
    <dgm:cxn modelId="{B2C64068-B459-4554-B0C9-D432FE4F8B8D}" srcId="{BFF0A680-0277-4251-9D28-CCA7C0741327}" destId="{15D58204-2CDC-4551-8BCA-579DC0F7CD22}" srcOrd="2" destOrd="0" parTransId="{12638B33-038E-487D-92E4-3D31DCAC485C}" sibTransId="{E9601636-0E0C-4DF8-A37D-6CA80198B97D}"/>
    <dgm:cxn modelId="{5095211E-3BA7-441C-9E21-BE25A3889CFE}" type="presOf" srcId="{A21D70E3-2625-4779-B6E4-23F11571520A}" destId="{8FF31043-9A7F-48FC-92EB-70EFFE0188AA}" srcOrd="0" destOrd="0" presId="urn:microsoft.com/office/officeart/2008/layout/LinedList"/>
    <dgm:cxn modelId="{1B4A57D4-CEFF-4AF0-BB4A-46A575868773}" srcId="{BFF0A680-0277-4251-9D28-CCA7C0741327}" destId="{9F39B43F-7042-47A1-8941-DE50D3ABA357}" srcOrd="9" destOrd="0" parTransId="{A3DCFEBB-F49B-42C3-B8B0-F692F8167674}" sibTransId="{D56B175B-7A4C-48BB-87AE-3089E813FD9F}"/>
    <dgm:cxn modelId="{D7AAD6D4-7C6A-47D6-AA9B-658C1A0CD70C}" type="presOf" srcId="{79A561C5-A3FC-4581-A18A-FF5DE9DB5983}" destId="{AE96E314-B2A6-4BC6-9960-BC4906371E3A}" srcOrd="0" destOrd="0" presId="urn:microsoft.com/office/officeart/2008/layout/LinedList"/>
    <dgm:cxn modelId="{0DB76F76-CDE2-4EE9-8CAA-FD1288A775AB}" srcId="{BFF0A680-0277-4251-9D28-CCA7C0741327}" destId="{3C43EDAB-01A6-4338-A898-608E0C2B5C67}" srcOrd="0" destOrd="0" parTransId="{58635D4B-1B78-4E45-BDC8-6533435B20B5}" sibTransId="{F5DEF9D6-415B-425A-934E-5C623188035E}"/>
    <dgm:cxn modelId="{57D5F372-5002-481A-ABDB-288E6A38BB6C}" type="presOf" srcId="{0258D271-4F4D-4177-A8FE-A8B7956645D8}" destId="{15ED1B1D-9BA8-49A1-A973-8BAC29815F05}" srcOrd="0" destOrd="0" presId="urn:microsoft.com/office/officeart/2008/layout/LinedList"/>
    <dgm:cxn modelId="{6E2324A4-270D-4EF8-84AC-7089E7FDCBC5}" srcId="{BFF0A680-0277-4251-9D28-CCA7C0741327}" destId="{A21D70E3-2625-4779-B6E4-23F11571520A}" srcOrd="7" destOrd="0" parTransId="{C821C625-AC29-45CC-9AFA-6A14DD20E9D9}" sibTransId="{3DE310DB-BCF6-4E60-A1E8-22C3802C2A45}"/>
    <dgm:cxn modelId="{F988F187-A2CD-4F66-82BF-A5E05622AEC7}" type="presOf" srcId="{E89BB7E4-C0F6-466D-8671-08C7772879C7}" destId="{67E50248-49F3-4370-A123-95FB4A79BE29}" srcOrd="0" destOrd="0" presId="urn:microsoft.com/office/officeart/2008/layout/LinedList"/>
    <dgm:cxn modelId="{8B3E1873-0C8C-42EA-B240-F62F1C733774}" type="presOf" srcId="{021DD5E9-59B8-4AE1-AC1A-20B1AEB77DE7}" destId="{56C3A9E8-DD06-4CA7-8199-8ADF1B00118E}" srcOrd="0" destOrd="0" presId="urn:microsoft.com/office/officeart/2008/layout/LinedList"/>
    <dgm:cxn modelId="{B0FF0A49-D367-4F39-B6EE-738448EC80A5}" srcId="{BFF0A680-0277-4251-9D28-CCA7C0741327}" destId="{E89BB7E4-C0F6-466D-8671-08C7772879C7}" srcOrd="4" destOrd="0" parTransId="{2F257676-8040-4338-ABB0-92F9F3DD005E}" sibTransId="{A61E1544-7A58-4EC7-9388-E9B2BFC25C7B}"/>
    <dgm:cxn modelId="{3426FE19-398B-4E6C-8CF5-A4127DC14716}" type="presOf" srcId="{0FA83489-83AA-4793-99DE-3D65AB50861C}" destId="{F1C1C263-DF7B-489A-93D7-75A8354D133B}" srcOrd="0" destOrd="0" presId="urn:microsoft.com/office/officeart/2008/layout/LinedList"/>
    <dgm:cxn modelId="{1F010FA0-677C-412D-8EEA-937CDABD5AB3}" srcId="{BFF0A680-0277-4251-9D28-CCA7C0741327}" destId="{E7DBA9D4-04D0-4258-80C0-FA8F50A8676E}" srcOrd="3" destOrd="0" parTransId="{92D4671E-4E5C-40FC-B8ED-86EB7F26F2BA}" sibTransId="{74F43A06-E462-4586-B504-14ECE1213C96}"/>
    <dgm:cxn modelId="{D1C127CB-F808-4A50-8360-E259401FE849}" type="presOf" srcId="{5DC39DEF-B05E-4506-BB5A-C7983A4C8E21}" destId="{838E3D8D-6961-46F9-AAC0-2DE7DEC8CF74}" srcOrd="0" destOrd="0" presId="urn:microsoft.com/office/officeart/2008/layout/LinedList"/>
    <dgm:cxn modelId="{B0E52654-3D3A-4988-A434-1F8BC581EA08}" type="presOf" srcId="{BFF0A680-0277-4251-9D28-CCA7C0741327}" destId="{5CEBC8DE-1152-4028-BB05-95C3BCBFEA8E}" srcOrd="0" destOrd="0" presId="urn:microsoft.com/office/officeart/2008/layout/LinedList"/>
    <dgm:cxn modelId="{88B93BB2-BE69-4D44-BFB3-743C064DC857}" srcId="{BFF0A680-0277-4251-9D28-CCA7C0741327}" destId="{F9FBC933-D84A-45D1-9BB6-A894B22296BB}" srcOrd="12" destOrd="0" parTransId="{F9325B24-F840-44A5-BF0C-C90B25F5EEC0}" sibTransId="{CD0F3B22-E731-466B-B854-1C3625B882F2}"/>
    <dgm:cxn modelId="{A81D37E6-11B6-4173-932F-90CCCEA8FCDC}" srcId="{BFF0A680-0277-4251-9D28-CCA7C0741327}" destId="{79A561C5-A3FC-4581-A18A-FF5DE9DB5983}" srcOrd="1" destOrd="0" parTransId="{E26526EA-B7EC-4004-924F-D36E1770D97A}" sibTransId="{154A43A5-EBC3-42D5-901E-7788FD08B69D}"/>
    <dgm:cxn modelId="{EB9E60AD-B4F9-4F40-BFCF-D9ED96BADCAD}" type="presOf" srcId="{9F39B43F-7042-47A1-8941-DE50D3ABA357}" destId="{4AFCEBE1-0BA1-4CFA-BD48-0530BDCA924C}" srcOrd="0" destOrd="0" presId="urn:microsoft.com/office/officeart/2008/layout/LinedList"/>
    <dgm:cxn modelId="{3584173A-2264-49EB-BD37-25404DD589BB}" srcId="{BFF0A680-0277-4251-9D28-CCA7C0741327}" destId="{0258D271-4F4D-4177-A8FE-A8B7956645D8}" srcOrd="5" destOrd="0" parTransId="{7AD73C97-A2FC-478B-8301-F3411A6EB1AE}" sibTransId="{F518D498-7D00-437E-B3EE-0446D2190A0C}"/>
    <dgm:cxn modelId="{15C235B8-41AB-4E62-8A86-BA697832A104}" type="presOf" srcId="{3C43EDAB-01A6-4338-A898-608E0C2B5C67}" destId="{A8286A64-0FC3-405A-B7D8-5F56C4BCAE7D}" srcOrd="0" destOrd="0" presId="urn:microsoft.com/office/officeart/2008/layout/LinedList"/>
    <dgm:cxn modelId="{438ECF83-8A5F-4CD1-A5B2-3227909CF3AB}" srcId="{0FA83489-83AA-4793-99DE-3D65AB50861C}" destId="{BFF0A680-0277-4251-9D28-CCA7C0741327}" srcOrd="0" destOrd="0" parTransId="{1EE9E32B-FE7A-463C-9AA9-E690FE4D8CF1}" sibTransId="{0C2C03F8-3AA4-4E41-A2BA-0DA42FA48352}"/>
    <dgm:cxn modelId="{B2B77A0F-C72A-4BB5-BCB3-2D67F472DC3C}" type="presOf" srcId="{E7DBA9D4-04D0-4258-80C0-FA8F50A8676E}" destId="{997B8998-3317-4256-BCF5-342C1B2ED482}" srcOrd="0" destOrd="0" presId="urn:microsoft.com/office/officeart/2008/layout/LinedList"/>
    <dgm:cxn modelId="{FA76AC16-345D-48A1-9ADA-16F2AE0A8757}" type="presOf" srcId="{15D58204-2CDC-4551-8BCA-579DC0F7CD22}" destId="{AD69F249-95AB-4B9D-9EB9-AECC4C96915C}" srcOrd="0" destOrd="0" presId="urn:microsoft.com/office/officeart/2008/layout/LinedList"/>
    <dgm:cxn modelId="{19652DBB-62D5-496A-9FCB-E4DDFB2D5D43}" type="presParOf" srcId="{F1C1C263-DF7B-489A-93D7-75A8354D133B}" destId="{3A5E326B-368A-45CE-AC0A-0B094B5CCC8D}" srcOrd="0" destOrd="0" presId="urn:microsoft.com/office/officeart/2008/layout/LinedList"/>
    <dgm:cxn modelId="{D5BE2F0B-088D-4A21-9563-41E32C027240}" type="presParOf" srcId="{F1C1C263-DF7B-489A-93D7-75A8354D133B}" destId="{A739235E-5C2A-4D34-9229-95E490A02B21}" srcOrd="1" destOrd="0" presId="urn:microsoft.com/office/officeart/2008/layout/LinedList"/>
    <dgm:cxn modelId="{8BEC12BF-D271-4AA3-B367-A109574916D2}" type="presParOf" srcId="{A739235E-5C2A-4D34-9229-95E490A02B21}" destId="{5CEBC8DE-1152-4028-BB05-95C3BCBFEA8E}" srcOrd="0" destOrd="0" presId="urn:microsoft.com/office/officeart/2008/layout/LinedList"/>
    <dgm:cxn modelId="{C1AD499E-9723-4DEE-9A25-9E6827CAD45B}" type="presParOf" srcId="{A739235E-5C2A-4D34-9229-95E490A02B21}" destId="{A6BBAC32-D34D-41CC-B621-B81E193FB30F}" srcOrd="1" destOrd="0" presId="urn:microsoft.com/office/officeart/2008/layout/LinedList"/>
    <dgm:cxn modelId="{B4257645-45F0-4C9F-BAF8-1F31AFB2535A}" type="presParOf" srcId="{A6BBAC32-D34D-41CC-B621-B81E193FB30F}" destId="{43001AEF-D9C8-415E-835D-BDCF02F3C08B}" srcOrd="0" destOrd="0" presId="urn:microsoft.com/office/officeart/2008/layout/LinedList"/>
    <dgm:cxn modelId="{0FB138D1-6C4F-4B0B-8B7A-1FE3F9A1BE2A}" type="presParOf" srcId="{A6BBAC32-D34D-41CC-B621-B81E193FB30F}" destId="{8A71065C-6880-4E0B-BAA9-99EF00B94FA4}" srcOrd="1" destOrd="0" presId="urn:microsoft.com/office/officeart/2008/layout/LinedList"/>
    <dgm:cxn modelId="{868B6E46-AEEB-4C44-8F3C-8ACD5E6FAA84}" type="presParOf" srcId="{8A71065C-6880-4E0B-BAA9-99EF00B94FA4}" destId="{C6D07A48-F8B8-43DB-BD02-E3A991A4B7AE}" srcOrd="0" destOrd="0" presId="urn:microsoft.com/office/officeart/2008/layout/LinedList"/>
    <dgm:cxn modelId="{EE8EFA29-39CC-45E4-949B-9A848AC62CD3}" type="presParOf" srcId="{8A71065C-6880-4E0B-BAA9-99EF00B94FA4}" destId="{A8286A64-0FC3-405A-B7D8-5F56C4BCAE7D}" srcOrd="1" destOrd="0" presId="urn:microsoft.com/office/officeart/2008/layout/LinedList"/>
    <dgm:cxn modelId="{BCB0BFA3-5653-4FFE-A7D6-E5DDCCE333CB}" type="presParOf" srcId="{8A71065C-6880-4E0B-BAA9-99EF00B94FA4}" destId="{7D304851-1030-4B5C-8CA6-5FCD15E8113C}" srcOrd="2" destOrd="0" presId="urn:microsoft.com/office/officeart/2008/layout/LinedList"/>
    <dgm:cxn modelId="{DE81AE04-3DB6-4ECC-9542-C432ACC83671}" type="presParOf" srcId="{A6BBAC32-D34D-41CC-B621-B81E193FB30F}" destId="{F746618A-32F0-46B5-A40F-5A0959ABCA1F}" srcOrd="2" destOrd="0" presId="urn:microsoft.com/office/officeart/2008/layout/LinedList"/>
    <dgm:cxn modelId="{40485531-D07A-474A-AFE6-F3902C134223}" type="presParOf" srcId="{A6BBAC32-D34D-41CC-B621-B81E193FB30F}" destId="{2FD1D666-AEC6-4B19-8DD9-A0CCC1FECD73}" srcOrd="3" destOrd="0" presId="urn:microsoft.com/office/officeart/2008/layout/LinedList"/>
    <dgm:cxn modelId="{AF67E5FE-60DD-4117-B447-6BAB4D34D283}" type="presParOf" srcId="{A6BBAC32-D34D-41CC-B621-B81E193FB30F}" destId="{27469F66-5DF1-4BF3-BFC8-0DD7CDFBD2F8}" srcOrd="4" destOrd="0" presId="urn:microsoft.com/office/officeart/2008/layout/LinedList"/>
    <dgm:cxn modelId="{EF05772D-CA41-4FC4-9A0E-7534B622D2C9}" type="presParOf" srcId="{27469F66-5DF1-4BF3-BFC8-0DD7CDFBD2F8}" destId="{00BE9C8C-6C7F-4BCE-9F40-11739E6E1F05}" srcOrd="0" destOrd="0" presId="urn:microsoft.com/office/officeart/2008/layout/LinedList"/>
    <dgm:cxn modelId="{4E0906E6-5757-4840-9C85-82C38631CFCE}" type="presParOf" srcId="{27469F66-5DF1-4BF3-BFC8-0DD7CDFBD2F8}" destId="{AE96E314-B2A6-4BC6-9960-BC4906371E3A}" srcOrd="1" destOrd="0" presId="urn:microsoft.com/office/officeart/2008/layout/LinedList"/>
    <dgm:cxn modelId="{1919FE8D-AA5D-4ED1-8280-3E9965ED97AE}" type="presParOf" srcId="{27469F66-5DF1-4BF3-BFC8-0DD7CDFBD2F8}" destId="{252954A6-8612-402B-88CA-D5A8F12C8984}" srcOrd="2" destOrd="0" presId="urn:microsoft.com/office/officeart/2008/layout/LinedList"/>
    <dgm:cxn modelId="{35DB8818-54FD-421B-87B2-65DC2FECF1F5}" type="presParOf" srcId="{A6BBAC32-D34D-41CC-B621-B81E193FB30F}" destId="{E408DE4F-DB6D-40BE-A350-157F7EFE4D9C}" srcOrd="5" destOrd="0" presId="urn:microsoft.com/office/officeart/2008/layout/LinedList"/>
    <dgm:cxn modelId="{8D1742BA-C390-4565-AF44-A53ABA471FD3}" type="presParOf" srcId="{A6BBAC32-D34D-41CC-B621-B81E193FB30F}" destId="{4A173A97-70A7-4BEB-80C2-3DD05A53C88C}" srcOrd="6" destOrd="0" presId="urn:microsoft.com/office/officeart/2008/layout/LinedList"/>
    <dgm:cxn modelId="{1AE63492-D1FB-4CE7-A6A0-482E85F0376E}" type="presParOf" srcId="{A6BBAC32-D34D-41CC-B621-B81E193FB30F}" destId="{0FC180D8-D413-4412-ABF3-96BDF4B49680}" srcOrd="7" destOrd="0" presId="urn:microsoft.com/office/officeart/2008/layout/LinedList"/>
    <dgm:cxn modelId="{5BBF5D47-FD9C-4191-9DF6-7546FC7C3AFA}" type="presParOf" srcId="{0FC180D8-D413-4412-ABF3-96BDF4B49680}" destId="{46951D7C-E906-4748-B1FD-FE6765DBB783}" srcOrd="0" destOrd="0" presId="urn:microsoft.com/office/officeart/2008/layout/LinedList"/>
    <dgm:cxn modelId="{2DD6EBE1-02C9-4FD2-82BD-34E633C8E2CA}" type="presParOf" srcId="{0FC180D8-D413-4412-ABF3-96BDF4B49680}" destId="{AD69F249-95AB-4B9D-9EB9-AECC4C96915C}" srcOrd="1" destOrd="0" presId="urn:microsoft.com/office/officeart/2008/layout/LinedList"/>
    <dgm:cxn modelId="{EE8E0278-B820-4A4A-A0FD-60AC90636871}" type="presParOf" srcId="{0FC180D8-D413-4412-ABF3-96BDF4B49680}" destId="{FD613326-23E7-4548-9EC2-392F5B098149}" srcOrd="2" destOrd="0" presId="urn:microsoft.com/office/officeart/2008/layout/LinedList"/>
    <dgm:cxn modelId="{786B1D8D-B8FC-4678-8F73-6E8039BA3474}" type="presParOf" srcId="{A6BBAC32-D34D-41CC-B621-B81E193FB30F}" destId="{9B6A492E-EC23-46A1-8AFE-973F4E3D832C}" srcOrd="8" destOrd="0" presId="urn:microsoft.com/office/officeart/2008/layout/LinedList"/>
    <dgm:cxn modelId="{9E0BD03E-1261-4257-8A03-0D5467D249C3}" type="presParOf" srcId="{A6BBAC32-D34D-41CC-B621-B81E193FB30F}" destId="{9CA0F304-9049-4107-AA80-35EEED7B3F6A}" srcOrd="9" destOrd="0" presId="urn:microsoft.com/office/officeart/2008/layout/LinedList"/>
    <dgm:cxn modelId="{A87F8462-AE8D-4B60-BD9B-E93A3EFF293B}" type="presParOf" srcId="{A6BBAC32-D34D-41CC-B621-B81E193FB30F}" destId="{703028F5-9B10-4E14-B865-7A2C8FF08628}" srcOrd="10" destOrd="0" presId="urn:microsoft.com/office/officeart/2008/layout/LinedList"/>
    <dgm:cxn modelId="{F033FC97-604E-4EAC-BE56-0C97086138EF}" type="presParOf" srcId="{703028F5-9B10-4E14-B865-7A2C8FF08628}" destId="{ED22141B-A604-4DDD-A579-7C85FB3F1508}" srcOrd="0" destOrd="0" presId="urn:microsoft.com/office/officeart/2008/layout/LinedList"/>
    <dgm:cxn modelId="{491032C7-CB9C-46EA-ABA2-BB87776EFBDA}" type="presParOf" srcId="{703028F5-9B10-4E14-B865-7A2C8FF08628}" destId="{997B8998-3317-4256-BCF5-342C1B2ED482}" srcOrd="1" destOrd="0" presId="urn:microsoft.com/office/officeart/2008/layout/LinedList"/>
    <dgm:cxn modelId="{99FADE4A-70DA-4FBC-B4CA-A671150D1E44}" type="presParOf" srcId="{703028F5-9B10-4E14-B865-7A2C8FF08628}" destId="{B4063D24-63C6-4F29-9AA4-5999C95C2C28}" srcOrd="2" destOrd="0" presId="urn:microsoft.com/office/officeart/2008/layout/LinedList"/>
    <dgm:cxn modelId="{91723C50-7D29-4B44-BE05-F8D917227083}" type="presParOf" srcId="{A6BBAC32-D34D-41CC-B621-B81E193FB30F}" destId="{36E6E903-409C-4A79-A112-F0118097E7A3}" srcOrd="11" destOrd="0" presId="urn:microsoft.com/office/officeart/2008/layout/LinedList"/>
    <dgm:cxn modelId="{40BAC2FE-B3FD-43AF-AAD7-C8ECD516F46C}" type="presParOf" srcId="{A6BBAC32-D34D-41CC-B621-B81E193FB30F}" destId="{97995F9B-B85D-4EDB-BF11-7E5772194C8C}" srcOrd="12" destOrd="0" presId="urn:microsoft.com/office/officeart/2008/layout/LinedList"/>
    <dgm:cxn modelId="{A54ABDBD-65BC-45C3-B5FA-0D470C5618B2}" type="presParOf" srcId="{A6BBAC32-D34D-41CC-B621-B81E193FB30F}" destId="{9D8BE170-70B0-4E02-9448-B6778A87E6FB}" srcOrd="13" destOrd="0" presId="urn:microsoft.com/office/officeart/2008/layout/LinedList"/>
    <dgm:cxn modelId="{113362BC-4329-4B8E-9041-AAD9B09DC8EC}" type="presParOf" srcId="{9D8BE170-70B0-4E02-9448-B6778A87E6FB}" destId="{55C1B9C7-D0B0-4C5D-9D65-71CFEFD72615}" srcOrd="0" destOrd="0" presId="urn:microsoft.com/office/officeart/2008/layout/LinedList"/>
    <dgm:cxn modelId="{1A44CA59-9C18-4B94-AC45-E39CCF97C1A6}" type="presParOf" srcId="{9D8BE170-70B0-4E02-9448-B6778A87E6FB}" destId="{67E50248-49F3-4370-A123-95FB4A79BE29}" srcOrd="1" destOrd="0" presId="urn:microsoft.com/office/officeart/2008/layout/LinedList"/>
    <dgm:cxn modelId="{94429962-E028-44C1-A598-4080B1177483}" type="presParOf" srcId="{9D8BE170-70B0-4E02-9448-B6778A87E6FB}" destId="{AAD55BFA-59C8-43BE-81FA-402B642DC43E}" srcOrd="2" destOrd="0" presId="urn:microsoft.com/office/officeart/2008/layout/LinedList"/>
    <dgm:cxn modelId="{32A8885C-E05E-4F48-BD55-AC41D133CD9D}" type="presParOf" srcId="{A6BBAC32-D34D-41CC-B621-B81E193FB30F}" destId="{7B863CCB-09EC-4704-976A-2B0DCD035B08}" srcOrd="14" destOrd="0" presId="urn:microsoft.com/office/officeart/2008/layout/LinedList"/>
    <dgm:cxn modelId="{B98B8B0B-BF8B-4DB7-B96E-F98429F5BC19}" type="presParOf" srcId="{A6BBAC32-D34D-41CC-B621-B81E193FB30F}" destId="{352E17C3-7371-496A-B1C8-BC06A1632C59}" srcOrd="15" destOrd="0" presId="urn:microsoft.com/office/officeart/2008/layout/LinedList"/>
    <dgm:cxn modelId="{C562D595-93ED-4970-8271-E25E20833F97}" type="presParOf" srcId="{A6BBAC32-D34D-41CC-B621-B81E193FB30F}" destId="{E69EBEA0-ADAF-4168-A488-E07F6F17BF07}" srcOrd="16" destOrd="0" presId="urn:microsoft.com/office/officeart/2008/layout/LinedList"/>
    <dgm:cxn modelId="{1A348389-D00A-4082-BCD9-5588591D09CC}" type="presParOf" srcId="{E69EBEA0-ADAF-4168-A488-E07F6F17BF07}" destId="{D9D65ECD-9F0F-4B3D-8812-60DEE5A13B44}" srcOrd="0" destOrd="0" presId="urn:microsoft.com/office/officeart/2008/layout/LinedList"/>
    <dgm:cxn modelId="{8BD4BEAC-28AC-49CA-9145-7E6D805C22BE}" type="presParOf" srcId="{E69EBEA0-ADAF-4168-A488-E07F6F17BF07}" destId="{15ED1B1D-9BA8-49A1-A973-8BAC29815F05}" srcOrd="1" destOrd="0" presId="urn:microsoft.com/office/officeart/2008/layout/LinedList"/>
    <dgm:cxn modelId="{C4B2B492-BAB9-47D2-8BF9-811F467DA67C}" type="presParOf" srcId="{E69EBEA0-ADAF-4168-A488-E07F6F17BF07}" destId="{3C6B4E59-7DC0-4467-98B5-21A119B8A704}" srcOrd="2" destOrd="0" presId="urn:microsoft.com/office/officeart/2008/layout/LinedList"/>
    <dgm:cxn modelId="{BD0E84D3-570D-42F3-B6E1-321E43CC1EC7}" type="presParOf" srcId="{A6BBAC32-D34D-41CC-B621-B81E193FB30F}" destId="{A08D8076-8360-4E2A-9B61-6E2FAF777E9F}" srcOrd="17" destOrd="0" presId="urn:microsoft.com/office/officeart/2008/layout/LinedList"/>
    <dgm:cxn modelId="{AA8A4301-0B97-4D3B-9F1F-897A6E7D0DC2}" type="presParOf" srcId="{A6BBAC32-D34D-41CC-B621-B81E193FB30F}" destId="{7EC8B5F5-719D-40F8-8128-543380F9229E}" srcOrd="18" destOrd="0" presId="urn:microsoft.com/office/officeart/2008/layout/LinedList"/>
    <dgm:cxn modelId="{901C0E84-85B3-44E3-B9C3-9A4FC41FF5B3}" type="presParOf" srcId="{A6BBAC32-D34D-41CC-B621-B81E193FB30F}" destId="{0639AF7F-70A5-4398-B887-B2C16E2DDAD0}" srcOrd="19" destOrd="0" presId="urn:microsoft.com/office/officeart/2008/layout/LinedList"/>
    <dgm:cxn modelId="{E863348E-572F-406E-AC64-E25F74F637DE}" type="presParOf" srcId="{0639AF7F-70A5-4398-B887-B2C16E2DDAD0}" destId="{E2E67701-F71D-4FAB-98AA-74741962B4BC}" srcOrd="0" destOrd="0" presId="urn:microsoft.com/office/officeart/2008/layout/LinedList"/>
    <dgm:cxn modelId="{F4AAEF9E-BDF1-4E6C-8F17-94CBC700E3CF}" type="presParOf" srcId="{0639AF7F-70A5-4398-B887-B2C16E2DDAD0}" destId="{838E3D8D-6961-46F9-AAC0-2DE7DEC8CF74}" srcOrd="1" destOrd="0" presId="urn:microsoft.com/office/officeart/2008/layout/LinedList"/>
    <dgm:cxn modelId="{60F7AC67-1387-4A64-8BD1-288C7832B164}" type="presParOf" srcId="{0639AF7F-70A5-4398-B887-B2C16E2DDAD0}" destId="{19B9C6DB-ABBC-4B84-8F5B-9320D818737D}" srcOrd="2" destOrd="0" presId="urn:microsoft.com/office/officeart/2008/layout/LinedList"/>
    <dgm:cxn modelId="{0E4C1568-2F02-4327-B5A4-90DE8FED84F3}" type="presParOf" srcId="{A6BBAC32-D34D-41CC-B621-B81E193FB30F}" destId="{3E2754DE-4676-4D0F-9523-5320A83C7B96}" srcOrd="20" destOrd="0" presId="urn:microsoft.com/office/officeart/2008/layout/LinedList"/>
    <dgm:cxn modelId="{9A9B7CD0-70D6-4108-8687-D41082370303}" type="presParOf" srcId="{A6BBAC32-D34D-41CC-B621-B81E193FB30F}" destId="{1FF30849-FA2C-4542-AA53-8941D489B200}" srcOrd="21" destOrd="0" presId="urn:microsoft.com/office/officeart/2008/layout/LinedList"/>
    <dgm:cxn modelId="{792B9CE4-A7DD-4588-81B6-4ACDE8EA2DE6}" type="presParOf" srcId="{A6BBAC32-D34D-41CC-B621-B81E193FB30F}" destId="{0ADE3BA2-6880-4046-9B3F-84BA3E4ED6E7}" srcOrd="22" destOrd="0" presId="urn:microsoft.com/office/officeart/2008/layout/LinedList"/>
    <dgm:cxn modelId="{243BB79D-46E8-47CA-89DE-09A86D1B409A}" type="presParOf" srcId="{0ADE3BA2-6880-4046-9B3F-84BA3E4ED6E7}" destId="{B3BEFB13-A438-4EDF-8AED-BD84743EA914}" srcOrd="0" destOrd="0" presId="urn:microsoft.com/office/officeart/2008/layout/LinedList"/>
    <dgm:cxn modelId="{CE124ADA-0C6C-4EAF-BC0D-77880546F232}" type="presParOf" srcId="{0ADE3BA2-6880-4046-9B3F-84BA3E4ED6E7}" destId="{8FF31043-9A7F-48FC-92EB-70EFFE0188AA}" srcOrd="1" destOrd="0" presId="urn:microsoft.com/office/officeart/2008/layout/LinedList"/>
    <dgm:cxn modelId="{103EA9C3-07BA-4138-A22F-03382BB8400B}" type="presParOf" srcId="{0ADE3BA2-6880-4046-9B3F-84BA3E4ED6E7}" destId="{E938A17F-1A7A-448D-9896-10FDE50595C8}" srcOrd="2" destOrd="0" presId="urn:microsoft.com/office/officeart/2008/layout/LinedList"/>
    <dgm:cxn modelId="{CD30499E-FE04-49B6-A59F-A7715B162D16}" type="presParOf" srcId="{A6BBAC32-D34D-41CC-B621-B81E193FB30F}" destId="{E12A9A24-FC38-4AFD-A461-907025382A28}" srcOrd="23" destOrd="0" presId="urn:microsoft.com/office/officeart/2008/layout/LinedList"/>
    <dgm:cxn modelId="{EDA6FBA2-DCFA-4ED6-ADED-DF3A701ED7B6}" type="presParOf" srcId="{A6BBAC32-D34D-41CC-B621-B81E193FB30F}" destId="{5C2375AF-FB4F-4916-8EB2-A3CB0E81CE2C}" srcOrd="24" destOrd="0" presId="urn:microsoft.com/office/officeart/2008/layout/LinedList"/>
    <dgm:cxn modelId="{5AFB42B8-2219-48F1-8887-5B91D339C94D}" type="presParOf" srcId="{A6BBAC32-D34D-41CC-B621-B81E193FB30F}" destId="{962230EB-BC4F-4086-945A-BF7A46DBEFB8}" srcOrd="25" destOrd="0" presId="urn:microsoft.com/office/officeart/2008/layout/LinedList"/>
    <dgm:cxn modelId="{B815D65C-DD7F-4316-AD9C-4A6EFFE30DAC}" type="presParOf" srcId="{962230EB-BC4F-4086-945A-BF7A46DBEFB8}" destId="{7A9016EE-24E8-41EE-BE07-DA7E88B7BBE9}" srcOrd="0" destOrd="0" presId="urn:microsoft.com/office/officeart/2008/layout/LinedList"/>
    <dgm:cxn modelId="{E8966F1A-6F48-4195-84AE-D0893B92236B}" type="presParOf" srcId="{962230EB-BC4F-4086-945A-BF7A46DBEFB8}" destId="{56C3A9E8-DD06-4CA7-8199-8ADF1B00118E}" srcOrd="1" destOrd="0" presId="urn:microsoft.com/office/officeart/2008/layout/LinedList"/>
    <dgm:cxn modelId="{332364B5-6F13-41D4-978D-ABA314C2D47D}" type="presParOf" srcId="{962230EB-BC4F-4086-945A-BF7A46DBEFB8}" destId="{6B43A8EE-F111-4A50-BFF0-B1CD67AFC076}" srcOrd="2" destOrd="0" presId="urn:microsoft.com/office/officeart/2008/layout/LinedList"/>
    <dgm:cxn modelId="{DE85F95C-BA80-41F4-97CD-D43D53441BDF}" type="presParOf" srcId="{A6BBAC32-D34D-41CC-B621-B81E193FB30F}" destId="{012A26A6-789E-420B-A273-56BE789BDDA8}" srcOrd="26" destOrd="0" presId="urn:microsoft.com/office/officeart/2008/layout/LinedList"/>
    <dgm:cxn modelId="{551F85C8-70BC-469F-862F-CF41954E42E3}" type="presParOf" srcId="{A6BBAC32-D34D-41CC-B621-B81E193FB30F}" destId="{C94BFBE6-8934-4F26-87FC-3F34FA7EB3BA}" srcOrd="27" destOrd="0" presId="urn:microsoft.com/office/officeart/2008/layout/LinedList"/>
    <dgm:cxn modelId="{53658D4F-E9F5-4EA3-A447-2A1CFB588172}" type="presParOf" srcId="{A6BBAC32-D34D-41CC-B621-B81E193FB30F}" destId="{26F50F72-8A0C-42B5-A338-F49B05F7A566}" srcOrd="28" destOrd="0" presId="urn:microsoft.com/office/officeart/2008/layout/LinedList"/>
    <dgm:cxn modelId="{0BC4B3FC-4716-4248-861C-37C9599C96CB}" type="presParOf" srcId="{26F50F72-8A0C-42B5-A338-F49B05F7A566}" destId="{223BB49F-E6A1-46C1-94A8-4388D8C7E178}" srcOrd="0" destOrd="0" presId="urn:microsoft.com/office/officeart/2008/layout/LinedList"/>
    <dgm:cxn modelId="{83B183AC-2E4A-4CDF-9030-AF4E153A1E24}" type="presParOf" srcId="{26F50F72-8A0C-42B5-A338-F49B05F7A566}" destId="{4AFCEBE1-0BA1-4CFA-BD48-0530BDCA924C}" srcOrd="1" destOrd="0" presId="urn:microsoft.com/office/officeart/2008/layout/LinedList"/>
    <dgm:cxn modelId="{50754017-C597-4992-BCEE-F6EF7659B4A0}" type="presParOf" srcId="{26F50F72-8A0C-42B5-A338-F49B05F7A566}" destId="{C9742DC2-B31E-4FC7-8AE5-57B7BDE268DE}" srcOrd="2" destOrd="0" presId="urn:microsoft.com/office/officeart/2008/layout/LinedList"/>
    <dgm:cxn modelId="{3AB145ED-E755-4283-B5A0-301B8752C181}" type="presParOf" srcId="{A6BBAC32-D34D-41CC-B621-B81E193FB30F}" destId="{2A516636-0A2D-407A-B97A-7FE17CB08F1E}" srcOrd="29" destOrd="0" presId="urn:microsoft.com/office/officeart/2008/layout/LinedList"/>
    <dgm:cxn modelId="{305624CA-884E-4AC0-A842-A5722641DFA3}" type="presParOf" srcId="{A6BBAC32-D34D-41CC-B621-B81E193FB30F}" destId="{9CC240CC-5463-4A83-B3EA-63B321BD255A}" srcOrd="30" destOrd="0" presId="urn:microsoft.com/office/officeart/2008/layout/LinedList"/>
    <dgm:cxn modelId="{13B714EA-C452-4725-A546-098B7590C030}" type="presParOf" srcId="{A6BBAC32-D34D-41CC-B621-B81E193FB30F}" destId="{D624C167-40E3-44CE-B4B1-DF86971024D2}" srcOrd="31" destOrd="0" presId="urn:microsoft.com/office/officeart/2008/layout/LinedList"/>
    <dgm:cxn modelId="{4E30DFBD-8E1C-4E96-A0A9-95214865E497}" type="presParOf" srcId="{D624C167-40E3-44CE-B4B1-DF86971024D2}" destId="{C7393BAC-1D73-426F-A118-1E0C68D43D9D}" srcOrd="0" destOrd="0" presId="urn:microsoft.com/office/officeart/2008/layout/LinedList"/>
    <dgm:cxn modelId="{153F3CC3-82C2-43DD-BEC3-9B5B36200010}" type="presParOf" srcId="{D624C167-40E3-44CE-B4B1-DF86971024D2}" destId="{D9EC8584-9EFC-45DF-A2B2-83604CB5E13E}" srcOrd="1" destOrd="0" presId="urn:microsoft.com/office/officeart/2008/layout/LinedList"/>
    <dgm:cxn modelId="{6CC5130C-DDB3-45F5-B13A-33AC7E17DC0A}" type="presParOf" srcId="{D624C167-40E3-44CE-B4B1-DF86971024D2}" destId="{95D735D2-D131-4674-9A61-6929E35063D8}" srcOrd="2" destOrd="0" presId="urn:microsoft.com/office/officeart/2008/layout/LinedList"/>
    <dgm:cxn modelId="{6CB1DC0A-1436-492D-A4D4-C47B2647AE8C}" type="presParOf" srcId="{A6BBAC32-D34D-41CC-B621-B81E193FB30F}" destId="{0691B33E-B597-4806-8249-A4359506E6D0}" srcOrd="32" destOrd="0" presId="urn:microsoft.com/office/officeart/2008/layout/LinedList"/>
    <dgm:cxn modelId="{0C1CAD8F-BC0E-4BB5-A407-4491728DE7DB}" type="presParOf" srcId="{A6BBAC32-D34D-41CC-B621-B81E193FB30F}" destId="{346F0A7E-B3BC-421E-A621-A0F2053B815C}" srcOrd="33" destOrd="0" presId="urn:microsoft.com/office/officeart/2008/layout/LinedList"/>
    <dgm:cxn modelId="{73F273B2-34A1-4351-AE2B-0C26033ABFC6}" type="presParOf" srcId="{A6BBAC32-D34D-41CC-B621-B81E193FB30F}" destId="{07F4D32F-42DA-4E2A-BE0E-957D5B63BD8D}" srcOrd="34" destOrd="0" presId="urn:microsoft.com/office/officeart/2008/layout/LinedList"/>
    <dgm:cxn modelId="{B62C3DD3-65F6-4125-AC32-D1DE466E7F21}" type="presParOf" srcId="{07F4D32F-42DA-4E2A-BE0E-957D5B63BD8D}" destId="{76278775-83BC-431B-99ED-C60BDD8DAB3A}" srcOrd="0" destOrd="0" presId="urn:microsoft.com/office/officeart/2008/layout/LinedList"/>
    <dgm:cxn modelId="{277930A2-30F5-4E8B-8D7F-02ADAAB2958D}" type="presParOf" srcId="{07F4D32F-42DA-4E2A-BE0E-957D5B63BD8D}" destId="{01E08BDA-4DE3-48A7-86D9-A7C84396759E}" srcOrd="1" destOrd="0" presId="urn:microsoft.com/office/officeart/2008/layout/LinedList"/>
    <dgm:cxn modelId="{4867F5A8-70A0-4D9D-9734-E76CA52399E2}" type="presParOf" srcId="{07F4D32F-42DA-4E2A-BE0E-957D5B63BD8D}" destId="{5886E260-9978-4F68-8AD8-70AB10BCAB2B}" srcOrd="2" destOrd="0" presId="urn:microsoft.com/office/officeart/2008/layout/LinedList"/>
    <dgm:cxn modelId="{7ACAB3D2-C5C3-436B-B952-3AEC5E57E46A}" type="presParOf" srcId="{A6BBAC32-D34D-41CC-B621-B81E193FB30F}" destId="{FD89FDDF-8FB0-4CFE-8862-8DAA37D3BD78}" srcOrd="35" destOrd="0" presId="urn:microsoft.com/office/officeart/2008/layout/LinedList"/>
    <dgm:cxn modelId="{E2C5C1EA-F50E-4331-863C-3918CEF1723D}" type="presParOf" srcId="{A6BBAC32-D34D-41CC-B621-B81E193FB30F}" destId="{7AA01CF8-A23F-495C-B85A-B301DA4F3B05}" srcOrd="36" destOrd="0" presId="urn:microsoft.com/office/officeart/2008/layout/LinedList"/>
    <dgm:cxn modelId="{A27CF05C-F0CF-432D-8E36-303416BA1AB1}" type="presParOf" srcId="{A6BBAC32-D34D-41CC-B621-B81E193FB30F}" destId="{DCE9D061-722A-41BA-BEE9-302C18295D6C}" srcOrd="37" destOrd="0" presId="urn:microsoft.com/office/officeart/2008/layout/LinedList"/>
    <dgm:cxn modelId="{B78C3502-CF92-47D2-A10B-F9D912599C9B}" type="presParOf" srcId="{DCE9D061-722A-41BA-BEE9-302C18295D6C}" destId="{25BA9213-A30C-4A25-8EE5-B8FCE805ACFD}" srcOrd="0" destOrd="0" presId="urn:microsoft.com/office/officeart/2008/layout/LinedList"/>
    <dgm:cxn modelId="{62C4007E-1810-4384-BF13-C59A46CB3711}" type="presParOf" srcId="{DCE9D061-722A-41BA-BEE9-302C18295D6C}" destId="{EE1E28A1-2086-4F45-BD7E-5DEFB59F08C9}" srcOrd="1" destOrd="0" presId="urn:microsoft.com/office/officeart/2008/layout/LinedList"/>
    <dgm:cxn modelId="{49B211B0-0C6C-4A8A-8E18-066BB84236F7}" type="presParOf" srcId="{DCE9D061-722A-41BA-BEE9-302C18295D6C}" destId="{F116F833-83C2-4A9D-80E1-A4E9CC311F0F}" srcOrd="2" destOrd="0" presId="urn:microsoft.com/office/officeart/2008/layout/LinedList"/>
    <dgm:cxn modelId="{A2108772-8C82-4F37-89A7-3C9E9A2E2D93}" type="presParOf" srcId="{A6BBAC32-D34D-41CC-B621-B81E193FB30F}" destId="{AC042FCB-45A9-43EC-B3DC-E632081DCFA7}" srcOrd="38" destOrd="0" presId="urn:microsoft.com/office/officeart/2008/layout/LinedList"/>
    <dgm:cxn modelId="{6C6AE8E5-C76C-4056-BE5F-0955A6889AF1}" type="presParOf" srcId="{A6BBAC32-D34D-41CC-B621-B81E193FB30F}" destId="{257E35CB-6789-4981-8C56-33E38A67F460}" srcOrd="3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0B5F49-AD14-4C49-B0FE-6946A094594D}" type="doc">
      <dgm:prSet loTypeId="urn:microsoft.com/office/officeart/2008/layout/Lin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da-DK"/>
        </a:p>
      </dgm:t>
    </dgm:pt>
    <dgm:pt modelId="{1D7431BF-B9FC-4E59-9D5C-08B779DA26E8}">
      <dgm:prSet phldrT="[Tekst]" custT="1"/>
      <dgm:spPr/>
      <dgm:t>
        <a:bodyPr/>
        <a:lstStyle/>
        <a:p>
          <a:r>
            <a:rPr lang="da-DK" sz="1600" dirty="0" smtClean="0">
              <a:solidFill>
                <a:schemeClr val="bg1"/>
              </a:solidFill>
            </a:rPr>
            <a:t>Bilag</a:t>
          </a:r>
          <a:endParaRPr lang="da-DK" sz="1600" dirty="0">
            <a:solidFill>
              <a:schemeClr val="bg1"/>
            </a:solidFill>
          </a:endParaRPr>
        </a:p>
      </dgm:t>
    </dgm:pt>
    <dgm:pt modelId="{B68A4421-41A2-48A3-92E2-6CF093FBC66B}" type="parTrans" cxnId="{51C17BAC-506C-48B3-AB8F-CD21E7345116}">
      <dgm:prSet/>
      <dgm:spPr/>
      <dgm:t>
        <a:bodyPr/>
        <a:lstStyle/>
        <a:p>
          <a:endParaRPr lang="da-DK"/>
        </a:p>
      </dgm:t>
    </dgm:pt>
    <dgm:pt modelId="{036FF179-8FD8-4E6F-AA83-9F9DE9929CAF}" type="sibTrans" cxnId="{51C17BAC-506C-48B3-AB8F-CD21E7345116}">
      <dgm:prSet/>
      <dgm:spPr/>
      <dgm:t>
        <a:bodyPr/>
        <a:lstStyle/>
        <a:p>
          <a:endParaRPr lang="da-DK"/>
        </a:p>
      </dgm:t>
    </dgm:pt>
    <dgm:pt modelId="{D242FD59-54B1-42B6-8C99-8F89B50160C5}">
      <dgm:prSet phldrT="[Tekst]"/>
      <dgm:spPr/>
      <dgm:t>
        <a:bodyPr/>
        <a:lstStyle/>
        <a:p>
          <a:r>
            <a:rPr lang="da-DK" strike="sngStrike" dirty="0" smtClean="0">
              <a:solidFill>
                <a:schemeClr val="bg1"/>
              </a:solidFill>
            </a:rPr>
            <a:t>5.1 Budget 2020 – mål og principper</a:t>
          </a:r>
          <a:endParaRPr lang="da-DK" strike="sngStrike" dirty="0">
            <a:solidFill>
              <a:schemeClr val="bg1"/>
            </a:solidFill>
          </a:endParaRPr>
        </a:p>
      </dgm:t>
    </dgm:pt>
    <dgm:pt modelId="{26B4630D-BAA1-415D-B6C3-B2406BBD1505}" type="parTrans" cxnId="{A646CF33-FF69-4505-B5A7-F18CB2664E78}">
      <dgm:prSet/>
      <dgm:spPr/>
      <dgm:t>
        <a:bodyPr/>
        <a:lstStyle/>
        <a:p>
          <a:endParaRPr lang="da-DK"/>
        </a:p>
      </dgm:t>
    </dgm:pt>
    <dgm:pt modelId="{2AE53358-1475-4E5F-BC7E-5AE43625D155}" type="sibTrans" cxnId="{A646CF33-FF69-4505-B5A7-F18CB2664E78}">
      <dgm:prSet/>
      <dgm:spPr/>
      <dgm:t>
        <a:bodyPr/>
        <a:lstStyle/>
        <a:p>
          <a:endParaRPr lang="da-DK"/>
        </a:p>
      </dgm:t>
    </dgm:pt>
    <dgm:pt modelId="{821EE742-B578-4E94-B217-DB2D187268B8}">
      <dgm:prSet phldrT="[Tekst]"/>
      <dgm:spPr/>
      <dgm:t>
        <a:bodyPr/>
        <a:lstStyle/>
        <a:p>
          <a:endParaRPr lang="da-DK" dirty="0">
            <a:solidFill>
              <a:schemeClr val="bg1"/>
            </a:solidFill>
          </a:endParaRPr>
        </a:p>
      </dgm:t>
    </dgm:pt>
    <dgm:pt modelId="{4E12F8ED-DBD3-458F-9F1E-01010D4A7852}" type="parTrans" cxnId="{4C6B1993-4A33-4B18-B595-1679D61753D0}">
      <dgm:prSet/>
      <dgm:spPr/>
      <dgm:t>
        <a:bodyPr/>
        <a:lstStyle/>
        <a:p>
          <a:endParaRPr lang="da-DK"/>
        </a:p>
      </dgm:t>
    </dgm:pt>
    <dgm:pt modelId="{10F15C69-3647-415C-AE40-F7002E3D2F7A}" type="sibTrans" cxnId="{4C6B1993-4A33-4B18-B595-1679D61753D0}">
      <dgm:prSet/>
      <dgm:spPr/>
      <dgm:t>
        <a:bodyPr/>
        <a:lstStyle/>
        <a:p>
          <a:endParaRPr lang="da-DK"/>
        </a:p>
      </dgm:t>
    </dgm:pt>
    <dgm:pt modelId="{2902B331-4C6B-47D4-9B25-ED310D632B4C}">
      <dgm:prSet phldrT="[Tekst]"/>
      <dgm:spPr/>
      <dgm:t>
        <a:bodyPr/>
        <a:lstStyle/>
        <a:p>
          <a:endParaRPr lang="da-DK" dirty="0">
            <a:solidFill>
              <a:schemeClr val="bg1"/>
            </a:solidFill>
          </a:endParaRPr>
        </a:p>
      </dgm:t>
    </dgm:pt>
    <dgm:pt modelId="{84C457A2-80C5-4E5B-9A8D-9B0ECDBBA16D}" type="parTrans" cxnId="{CBAE455C-5BB1-4027-9612-E754F66810A3}">
      <dgm:prSet/>
      <dgm:spPr/>
      <dgm:t>
        <a:bodyPr/>
        <a:lstStyle/>
        <a:p>
          <a:endParaRPr lang="da-DK"/>
        </a:p>
      </dgm:t>
    </dgm:pt>
    <dgm:pt modelId="{EE154B19-E1FF-473F-9CD6-33824DD6D17C}" type="sibTrans" cxnId="{CBAE455C-5BB1-4027-9612-E754F66810A3}">
      <dgm:prSet/>
      <dgm:spPr/>
      <dgm:t>
        <a:bodyPr/>
        <a:lstStyle/>
        <a:p>
          <a:endParaRPr lang="da-DK"/>
        </a:p>
      </dgm:t>
    </dgm:pt>
    <dgm:pt modelId="{4EEDCCF5-483E-48C3-AB83-3AEC1AC64809}" type="pres">
      <dgm:prSet presAssocID="{E70B5F49-AD14-4C49-B0FE-6946A094594D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da-DK"/>
        </a:p>
      </dgm:t>
    </dgm:pt>
    <dgm:pt modelId="{77011D5E-9090-42DF-AA53-005E08916A83}" type="pres">
      <dgm:prSet presAssocID="{1D7431BF-B9FC-4E59-9D5C-08B779DA26E8}" presName="thickLine" presStyleLbl="alignNode1" presStyleIdx="0" presStyleCnt="1"/>
      <dgm:spPr/>
      <dgm:t>
        <a:bodyPr/>
        <a:lstStyle/>
        <a:p>
          <a:endParaRPr lang="da-DK"/>
        </a:p>
      </dgm:t>
    </dgm:pt>
    <dgm:pt modelId="{28C6526B-C5B0-4BDA-886A-34BFA3A935FB}" type="pres">
      <dgm:prSet presAssocID="{1D7431BF-B9FC-4E59-9D5C-08B779DA26E8}" presName="horz1" presStyleCnt="0"/>
      <dgm:spPr/>
      <dgm:t>
        <a:bodyPr/>
        <a:lstStyle/>
        <a:p>
          <a:endParaRPr lang="da-DK"/>
        </a:p>
      </dgm:t>
    </dgm:pt>
    <dgm:pt modelId="{101CFDE1-F180-4180-B0A1-ADFF5A48FF3D}" type="pres">
      <dgm:prSet presAssocID="{1D7431BF-B9FC-4E59-9D5C-08B779DA26E8}" presName="tx1" presStyleLbl="revTx" presStyleIdx="0" presStyleCnt="4"/>
      <dgm:spPr/>
      <dgm:t>
        <a:bodyPr/>
        <a:lstStyle/>
        <a:p>
          <a:endParaRPr lang="da-DK"/>
        </a:p>
      </dgm:t>
    </dgm:pt>
    <dgm:pt modelId="{5CC49A00-3B85-42CA-BD08-08ED0C3DE2C8}" type="pres">
      <dgm:prSet presAssocID="{1D7431BF-B9FC-4E59-9D5C-08B779DA26E8}" presName="vert1" presStyleCnt="0"/>
      <dgm:spPr/>
      <dgm:t>
        <a:bodyPr/>
        <a:lstStyle/>
        <a:p>
          <a:endParaRPr lang="da-DK"/>
        </a:p>
      </dgm:t>
    </dgm:pt>
    <dgm:pt modelId="{86592F50-B56B-444C-B036-3E4BEFF1C53E}" type="pres">
      <dgm:prSet presAssocID="{D242FD59-54B1-42B6-8C99-8F89B50160C5}" presName="vertSpace2a" presStyleCnt="0"/>
      <dgm:spPr/>
      <dgm:t>
        <a:bodyPr/>
        <a:lstStyle/>
        <a:p>
          <a:endParaRPr lang="da-DK"/>
        </a:p>
      </dgm:t>
    </dgm:pt>
    <dgm:pt modelId="{BBF0BB7B-FF24-43AA-912F-9B2D165C0A76}" type="pres">
      <dgm:prSet presAssocID="{D242FD59-54B1-42B6-8C99-8F89B50160C5}" presName="horz2" presStyleCnt="0"/>
      <dgm:spPr/>
      <dgm:t>
        <a:bodyPr/>
        <a:lstStyle/>
        <a:p>
          <a:endParaRPr lang="da-DK"/>
        </a:p>
      </dgm:t>
    </dgm:pt>
    <dgm:pt modelId="{C9DD1424-6691-49A1-B71D-F49F6B6512FC}" type="pres">
      <dgm:prSet presAssocID="{D242FD59-54B1-42B6-8C99-8F89B50160C5}" presName="horzSpace2" presStyleCnt="0"/>
      <dgm:spPr/>
      <dgm:t>
        <a:bodyPr/>
        <a:lstStyle/>
        <a:p>
          <a:endParaRPr lang="da-DK"/>
        </a:p>
      </dgm:t>
    </dgm:pt>
    <dgm:pt modelId="{794530A8-00D0-484E-844F-83A804AE5E64}" type="pres">
      <dgm:prSet presAssocID="{D242FD59-54B1-42B6-8C99-8F89B50160C5}" presName="tx2" presStyleLbl="revTx" presStyleIdx="1" presStyleCnt="4"/>
      <dgm:spPr/>
      <dgm:t>
        <a:bodyPr/>
        <a:lstStyle/>
        <a:p>
          <a:endParaRPr lang="da-DK"/>
        </a:p>
      </dgm:t>
    </dgm:pt>
    <dgm:pt modelId="{D088EF2C-7C3E-4A51-A672-7F047273CD10}" type="pres">
      <dgm:prSet presAssocID="{D242FD59-54B1-42B6-8C99-8F89B50160C5}" presName="vert2" presStyleCnt="0"/>
      <dgm:spPr/>
      <dgm:t>
        <a:bodyPr/>
        <a:lstStyle/>
        <a:p>
          <a:endParaRPr lang="da-DK"/>
        </a:p>
      </dgm:t>
    </dgm:pt>
    <dgm:pt modelId="{D2BEA5B6-E8D3-4830-B71D-26BD40BDA466}" type="pres">
      <dgm:prSet presAssocID="{D242FD59-54B1-42B6-8C99-8F89B50160C5}" presName="thinLine2b" presStyleLbl="callout" presStyleIdx="0" presStyleCnt="3"/>
      <dgm:spPr/>
      <dgm:t>
        <a:bodyPr/>
        <a:lstStyle/>
        <a:p>
          <a:endParaRPr lang="da-DK"/>
        </a:p>
      </dgm:t>
    </dgm:pt>
    <dgm:pt modelId="{6BB8DEA6-530F-4774-98EC-4FFF01D8820F}" type="pres">
      <dgm:prSet presAssocID="{D242FD59-54B1-42B6-8C99-8F89B50160C5}" presName="vertSpace2b" presStyleCnt="0"/>
      <dgm:spPr/>
      <dgm:t>
        <a:bodyPr/>
        <a:lstStyle/>
        <a:p>
          <a:endParaRPr lang="da-DK"/>
        </a:p>
      </dgm:t>
    </dgm:pt>
    <dgm:pt modelId="{026047C6-6804-458B-AD31-A4122E2AA460}" type="pres">
      <dgm:prSet presAssocID="{2902B331-4C6B-47D4-9B25-ED310D632B4C}" presName="horz2" presStyleCnt="0"/>
      <dgm:spPr/>
      <dgm:t>
        <a:bodyPr/>
        <a:lstStyle/>
        <a:p>
          <a:endParaRPr lang="da-DK"/>
        </a:p>
      </dgm:t>
    </dgm:pt>
    <dgm:pt modelId="{99CDA5DA-568C-4140-BA64-85773C80B410}" type="pres">
      <dgm:prSet presAssocID="{2902B331-4C6B-47D4-9B25-ED310D632B4C}" presName="horzSpace2" presStyleCnt="0"/>
      <dgm:spPr/>
      <dgm:t>
        <a:bodyPr/>
        <a:lstStyle/>
        <a:p>
          <a:endParaRPr lang="da-DK"/>
        </a:p>
      </dgm:t>
    </dgm:pt>
    <dgm:pt modelId="{CBC6E8A9-28B1-40EB-A0DF-F55B9777E1B5}" type="pres">
      <dgm:prSet presAssocID="{2902B331-4C6B-47D4-9B25-ED310D632B4C}" presName="tx2" presStyleLbl="revTx" presStyleIdx="2" presStyleCnt="4"/>
      <dgm:spPr/>
      <dgm:t>
        <a:bodyPr/>
        <a:lstStyle/>
        <a:p>
          <a:endParaRPr lang="da-DK"/>
        </a:p>
      </dgm:t>
    </dgm:pt>
    <dgm:pt modelId="{BEF8A0BD-708B-4683-827C-41A8C7D0B565}" type="pres">
      <dgm:prSet presAssocID="{2902B331-4C6B-47D4-9B25-ED310D632B4C}" presName="vert2" presStyleCnt="0"/>
      <dgm:spPr/>
      <dgm:t>
        <a:bodyPr/>
        <a:lstStyle/>
        <a:p>
          <a:endParaRPr lang="da-DK"/>
        </a:p>
      </dgm:t>
    </dgm:pt>
    <dgm:pt modelId="{0AF19AA1-A10F-45F7-8E77-C1ED2215D2A7}" type="pres">
      <dgm:prSet presAssocID="{2902B331-4C6B-47D4-9B25-ED310D632B4C}" presName="thinLine2b" presStyleLbl="callout" presStyleIdx="1" presStyleCnt="3"/>
      <dgm:spPr/>
      <dgm:t>
        <a:bodyPr/>
        <a:lstStyle/>
        <a:p>
          <a:endParaRPr lang="da-DK"/>
        </a:p>
      </dgm:t>
    </dgm:pt>
    <dgm:pt modelId="{31E1AE97-244E-408D-B971-F1C89F9B2E52}" type="pres">
      <dgm:prSet presAssocID="{2902B331-4C6B-47D4-9B25-ED310D632B4C}" presName="vertSpace2b" presStyleCnt="0"/>
      <dgm:spPr/>
      <dgm:t>
        <a:bodyPr/>
        <a:lstStyle/>
        <a:p>
          <a:endParaRPr lang="da-DK"/>
        </a:p>
      </dgm:t>
    </dgm:pt>
    <dgm:pt modelId="{96001770-BF25-4C8D-B1E8-DCD706661858}" type="pres">
      <dgm:prSet presAssocID="{821EE742-B578-4E94-B217-DB2D187268B8}" presName="horz2" presStyleCnt="0"/>
      <dgm:spPr/>
      <dgm:t>
        <a:bodyPr/>
        <a:lstStyle/>
        <a:p>
          <a:endParaRPr lang="da-DK"/>
        </a:p>
      </dgm:t>
    </dgm:pt>
    <dgm:pt modelId="{3D033161-9C64-4DD0-BED6-06481B60800B}" type="pres">
      <dgm:prSet presAssocID="{821EE742-B578-4E94-B217-DB2D187268B8}" presName="horzSpace2" presStyleCnt="0"/>
      <dgm:spPr/>
      <dgm:t>
        <a:bodyPr/>
        <a:lstStyle/>
        <a:p>
          <a:endParaRPr lang="da-DK"/>
        </a:p>
      </dgm:t>
    </dgm:pt>
    <dgm:pt modelId="{9CABD526-1AAC-4B60-B862-ABE4CF1ACB7C}" type="pres">
      <dgm:prSet presAssocID="{821EE742-B578-4E94-B217-DB2D187268B8}" presName="tx2" presStyleLbl="revTx" presStyleIdx="3" presStyleCnt="4"/>
      <dgm:spPr/>
      <dgm:t>
        <a:bodyPr/>
        <a:lstStyle/>
        <a:p>
          <a:endParaRPr lang="da-DK"/>
        </a:p>
      </dgm:t>
    </dgm:pt>
    <dgm:pt modelId="{E947059B-CCF3-4001-8DF1-B2A70E66148B}" type="pres">
      <dgm:prSet presAssocID="{821EE742-B578-4E94-B217-DB2D187268B8}" presName="vert2" presStyleCnt="0"/>
      <dgm:spPr/>
      <dgm:t>
        <a:bodyPr/>
        <a:lstStyle/>
        <a:p>
          <a:endParaRPr lang="da-DK"/>
        </a:p>
      </dgm:t>
    </dgm:pt>
    <dgm:pt modelId="{87D14FFA-103C-43A2-B6C3-AF20EA71E272}" type="pres">
      <dgm:prSet presAssocID="{821EE742-B578-4E94-B217-DB2D187268B8}" presName="thinLine2b" presStyleLbl="callout" presStyleIdx="2" presStyleCnt="3"/>
      <dgm:spPr/>
      <dgm:t>
        <a:bodyPr/>
        <a:lstStyle/>
        <a:p>
          <a:endParaRPr lang="da-DK"/>
        </a:p>
      </dgm:t>
    </dgm:pt>
    <dgm:pt modelId="{09ECC8B9-BA82-47BF-A10E-682804420F91}" type="pres">
      <dgm:prSet presAssocID="{821EE742-B578-4E94-B217-DB2D187268B8}" presName="vertSpace2b" presStyleCnt="0"/>
      <dgm:spPr/>
      <dgm:t>
        <a:bodyPr/>
        <a:lstStyle/>
        <a:p>
          <a:endParaRPr lang="da-DK"/>
        </a:p>
      </dgm:t>
    </dgm:pt>
  </dgm:ptLst>
  <dgm:cxnLst>
    <dgm:cxn modelId="{4C6B1993-4A33-4B18-B595-1679D61753D0}" srcId="{1D7431BF-B9FC-4E59-9D5C-08B779DA26E8}" destId="{821EE742-B578-4E94-B217-DB2D187268B8}" srcOrd="2" destOrd="0" parTransId="{4E12F8ED-DBD3-458F-9F1E-01010D4A7852}" sibTransId="{10F15C69-3647-415C-AE40-F7002E3D2F7A}"/>
    <dgm:cxn modelId="{51C17BAC-506C-48B3-AB8F-CD21E7345116}" srcId="{E70B5F49-AD14-4C49-B0FE-6946A094594D}" destId="{1D7431BF-B9FC-4E59-9D5C-08B779DA26E8}" srcOrd="0" destOrd="0" parTransId="{B68A4421-41A2-48A3-92E2-6CF093FBC66B}" sibTransId="{036FF179-8FD8-4E6F-AA83-9F9DE9929CAF}"/>
    <dgm:cxn modelId="{A646CF33-FF69-4505-B5A7-F18CB2664E78}" srcId="{1D7431BF-B9FC-4E59-9D5C-08B779DA26E8}" destId="{D242FD59-54B1-42B6-8C99-8F89B50160C5}" srcOrd="0" destOrd="0" parTransId="{26B4630D-BAA1-415D-B6C3-B2406BBD1505}" sibTransId="{2AE53358-1475-4E5F-BC7E-5AE43625D155}"/>
    <dgm:cxn modelId="{CBAE455C-5BB1-4027-9612-E754F66810A3}" srcId="{1D7431BF-B9FC-4E59-9D5C-08B779DA26E8}" destId="{2902B331-4C6B-47D4-9B25-ED310D632B4C}" srcOrd="1" destOrd="0" parTransId="{84C457A2-80C5-4E5B-9A8D-9B0ECDBBA16D}" sibTransId="{EE154B19-E1FF-473F-9CD6-33824DD6D17C}"/>
    <dgm:cxn modelId="{8C28DE2F-C583-47CD-96AB-71FFA17B35EE}" type="presOf" srcId="{D242FD59-54B1-42B6-8C99-8F89B50160C5}" destId="{794530A8-00D0-484E-844F-83A804AE5E64}" srcOrd="0" destOrd="0" presId="urn:microsoft.com/office/officeart/2008/layout/LinedList"/>
    <dgm:cxn modelId="{A7D7DA1E-2436-49F2-A104-C14A15849087}" type="presOf" srcId="{E70B5F49-AD14-4C49-B0FE-6946A094594D}" destId="{4EEDCCF5-483E-48C3-AB83-3AEC1AC64809}" srcOrd="0" destOrd="0" presId="urn:microsoft.com/office/officeart/2008/layout/LinedList"/>
    <dgm:cxn modelId="{03ACDC91-DF7D-4F90-B3EB-F5FA8273EDAB}" type="presOf" srcId="{821EE742-B578-4E94-B217-DB2D187268B8}" destId="{9CABD526-1AAC-4B60-B862-ABE4CF1ACB7C}" srcOrd="0" destOrd="0" presId="urn:microsoft.com/office/officeart/2008/layout/LinedList"/>
    <dgm:cxn modelId="{E2F70FEB-A552-478E-A1E1-036EF6D0FBB3}" type="presOf" srcId="{1D7431BF-B9FC-4E59-9D5C-08B779DA26E8}" destId="{101CFDE1-F180-4180-B0A1-ADFF5A48FF3D}" srcOrd="0" destOrd="0" presId="urn:microsoft.com/office/officeart/2008/layout/LinedList"/>
    <dgm:cxn modelId="{0F84FDAF-1169-44D9-ABC7-99E4EE8CE0A2}" type="presOf" srcId="{2902B331-4C6B-47D4-9B25-ED310D632B4C}" destId="{CBC6E8A9-28B1-40EB-A0DF-F55B9777E1B5}" srcOrd="0" destOrd="0" presId="urn:microsoft.com/office/officeart/2008/layout/LinedList"/>
    <dgm:cxn modelId="{D3DCB0D2-1BA3-4F72-A422-38FB759C3E24}" type="presParOf" srcId="{4EEDCCF5-483E-48C3-AB83-3AEC1AC64809}" destId="{77011D5E-9090-42DF-AA53-005E08916A83}" srcOrd="0" destOrd="0" presId="urn:microsoft.com/office/officeart/2008/layout/LinedList"/>
    <dgm:cxn modelId="{A0D06381-BE1D-4679-AACA-1CAB16EA6896}" type="presParOf" srcId="{4EEDCCF5-483E-48C3-AB83-3AEC1AC64809}" destId="{28C6526B-C5B0-4BDA-886A-34BFA3A935FB}" srcOrd="1" destOrd="0" presId="urn:microsoft.com/office/officeart/2008/layout/LinedList"/>
    <dgm:cxn modelId="{AB7EE77F-5677-4B0A-BFAA-A3CC2A058956}" type="presParOf" srcId="{28C6526B-C5B0-4BDA-886A-34BFA3A935FB}" destId="{101CFDE1-F180-4180-B0A1-ADFF5A48FF3D}" srcOrd="0" destOrd="0" presId="urn:microsoft.com/office/officeart/2008/layout/LinedList"/>
    <dgm:cxn modelId="{FC3E1C6C-2437-409A-83D4-BDB72E7945D6}" type="presParOf" srcId="{28C6526B-C5B0-4BDA-886A-34BFA3A935FB}" destId="{5CC49A00-3B85-42CA-BD08-08ED0C3DE2C8}" srcOrd="1" destOrd="0" presId="urn:microsoft.com/office/officeart/2008/layout/LinedList"/>
    <dgm:cxn modelId="{15278761-57BF-4A59-ACB3-8955981C8E17}" type="presParOf" srcId="{5CC49A00-3B85-42CA-BD08-08ED0C3DE2C8}" destId="{86592F50-B56B-444C-B036-3E4BEFF1C53E}" srcOrd="0" destOrd="0" presId="urn:microsoft.com/office/officeart/2008/layout/LinedList"/>
    <dgm:cxn modelId="{FDF62AFF-E30B-4069-A0F0-D515FFBF544A}" type="presParOf" srcId="{5CC49A00-3B85-42CA-BD08-08ED0C3DE2C8}" destId="{BBF0BB7B-FF24-43AA-912F-9B2D165C0A76}" srcOrd="1" destOrd="0" presId="urn:microsoft.com/office/officeart/2008/layout/LinedList"/>
    <dgm:cxn modelId="{572561A2-F438-4289-954D-46BE38AF285C}" type="presParOf" srcId="{BBF0BB7B-FF24-43AA-912F-9B2D165C0A76}" destId="{C9DD1424-6691-49A1-B71D-F49F6B6512FC}" srcOrd="0" destOrd="0" presId="urn:microsoft.com/office/officeart/2008/layout/LinedList"/>
    <dgm:cxn modelId="{41B66C63-FBCA-4831-9F2F-7F387573519A}" type="presParOf" srcId="{BBF0BB7B-FF24-43AA-912F-9B2D165C0A76}" destId="{794530A8-00D0-484E-844F-83A804AE5E64}" srcOrd="1" destOrd="0" presId="urn:microsoft.com/office/officeart/2008/layout/LinedList"/>
    <dgm:cxn modelId="{39E589D3-6DE2-4701-A92E-6EA7D70DCAA9}" type="presParOf" srcId="{BBF0BB7B-FF24-43AA-912F-9B2D165C0A76}" destId="{D088EF2C-7C3E-4A51-A672-7F047273CD10}" srcOrd="2" destOrd="0" presId="urn:microsoft.com/office/officeart/2008/layout/LinedList"/>
    <dgm:cxn modelId="{6732001A-D3CB-47E8-9F44-2838B3C229F0}" type="presParOf" srcId="{5CC49A00-3B85-42CA-BD08-08ED0C3DE2C8}" destId="{D2BEA5B6-E8D3-4830-B71D-26BD40BDA466}" srcOrd="2" destOrd="0" presId="urn:microsoft.com/office/officeart/2008/layout/LinedList"/>
    <dgm:cxn modelId="{EDDE9F00-E46B-47AD-8A3A-6F3A255EE77D}" type="presParOf" srcId="{5CC49A00-3B85-42CA-BD08-08ED0C3DE2C8}" destId="{6BB8DEA6-530F-4774-98EC-4FFF01D8820F}" srcOrd="3" destOrd="0" presId="urn:microsoft.com/office/officeart/2008/layout/LinedList"/>
    <dgm:cxn modelId="{1F0CBA6D-E6C3-41BE-8858-6699929F96E4}" type="presParOf" srcId="{5CC49A00-3B85-42CA-BD08-08ED0C3DE2C8}" destId="{026047C6-6804-458B-AD31-A4122E2AA460}" srcOrd="4" destOrd="0" presId="urn:microsoft.com/office/officeart/2008/layout/LinedList"/>
    <dgm:cxn modelId="{333908B3-4B50-4ED1-81C6-D990AA97315F}" type="presParOf" srcId="{026047C6-6804-458B-AD31-A4122E2AA460}" destId="{99CDA5DA-568C-4140-BA64-85773C80B410}" srcOrd="0" destOrd="0" presId="urn:microsoft.com/office/officeart/2008/layout/LinedList"/>
    <dgm:cxn modelId="{AC574C58-BC07-48FE-BEE7-2D0DE7987C3F}" type="presParOf" srcId="{026047C6-6804-458B-AD31-A4122E2AA460}" destId="{CBC6E8A9-28B1-40EB-A0DF-F55B9777E1B5}" srcOrd="1" destOrd="0" presId="urn:microsoft.com/office/officeart/2008/layout/LinedList"/>
    <dgm:cxn modelId="{F7B3D065-AD62-448F-9218-87D5B66BE6E6}" type="presParOf" srcId="{026047C6-6804-458B-AD31-A4122E2AA460}" destId="{BEF8A0BD-708B-4683-827C-41A8C7D0B565}" srcOrd="2" destOrd="0" presId="urn:microsoft.com/office/officeart/2008/layout/LinedList"/>
    <dgm:cxn modelId="{AF61AA77-D2D4-4A5D-B783-283F0E4964BD}" type="presParOf" srcId="{5CC49A00-3B85-42CA-BD08-08ED0C3DE2C8}" destId="{0AF19AA1-A10F-45F7-8E77-C1ED2215D2A7}" srcOrd="5" destOrd="0" presId="urn:microsoft.com/office/officeart/2008/layout/LinedList"/>
    <dgm:cxn modelId="{A78F7B4E-D247-4CC1-AD6D-253EA4D902FE}" type="presParOf" srcId="{5CC49A00-3B85-42CA-BD08-08ED0C3DE2C8}" destId="{31E1AE97-244E-408D-B971-F1C89F9B2E52}" srcOrd="6" destOrd="0" presId="urn:microsoft.com/office/officeart/2008/layout/LinedList"/>
    <dgm:cxn modelId="{F8BCA843-C058-44CB-B849-BC88D75ED849}" type="presParOf" srcId="{5CC49A00-3B85-42CA-BD08-08ED0C3DE2C8}" destId="{96001770-BF25-4C8D-B1E8-DCD706661858}" srcOrd="7" destOrd="0" presId="urn:microsoft.com/office/officeart/2008/layout/LinedList"/>
    <dgm:cxn modelId="{7A4B1BBA-DB19-4C70-A6A4-C11F16C0D219}" type="presParOf" srcId="{96001770-BF25-4C8D-B1E8-DCD706661858}" destId="{3D033161-9C64-4DD0-BED6-06481B60800B}" srcOrd="0" destOrd="0" presId="urn:microsoft.com/office/officeart/2008/layout/LinedList"/>
    <dgm:cxn modelId="{8E71E701-ED74-4D59-9028-78F8AB78D040}" type="presParOf" srcId="{96001770-BF25-4C8D-B1E8-DCD706661858}" destId="{9CABD526-1AAC-4B60-B862-ABE4CF1ACB7C}" srcOrd="1" destOrd="0" presId="urn:microsoft.com/office/officeart/2008/layout/LinedList"/>
    <dgm:cxn modelId="{54EF2777-2276-4381-952F-D598D8A38436}" type="presParOf" srcId="{96001770-BF25-4C8D-B1E8-DCD706661858}" destId="{E947059B-CCF3-4001-8DF1-B2A70E66148B}" srcOrd="2" destOrd="0" presId="urn:microsoft.com/office/officeart/2008/layout/LinedList"/>
    <dgm:cxn modelId="{F1F46E21-7B98-4A67-9ABA-53C0C07C58FE}" type="presParOf" srcId="{5CC49A00-3B85-42CA-BD08-08ED0C3DE2C8}" destId="{87D14FFA-103C-43A2-B6C3-AF20EA71E272}" srcOrd="8" destOrd="0" presId="urn:microsoft.com/office/officeart/2008/layout/LinedList"/>
    <dgm:cxn modelId="{F785CB3E-FC93-4DAB-9568-0AB7D57158DB}" type="presParOf" srcId="{5CC49A00-3B85-42CA-BD08-08ED0C3DE2C8}" destId="{09ECC8B9-BA82-47BF-A10E-682804420F91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82639E-38C4-4C49-BF6D-C3AA52535C47}" type="doc">
      <dgm:prSet loTypeId="urn:microsoft.com/office/officeart/2005/8/layout/h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D5B04BC9-D1BB-4BEE-9C5F-3C2DFB239EAF}">
      <dgm:prSet phldrT="[Tekst]"/>
      <dgm:spPr/>
      <dgm:t>
        <a:bodyPr/>
        <a:lstStyle/>
        <a:p>
          <a:r>
            <a:rPr lang="da-DK" dirty="0" smtClean="0"/>
            <a:t>Forsyning Helsingør </a:t>
          </a:r>
          <a:r>
            <a:rPr lang="da-DK" dirty="0" err="1" smtClean="0"/>
            <a:t>Elhandel</a:t>
          </a:r>
          <a:r>
            <a:rPr lang="da-DK" dirty="0" smtClean="0"/>
            <a:t> A/S</a:t>
          </a:r>
          <a:endParaRPr lang="da-DK" dirty="0"/>
        </a:p>
      </dgm:t>
    </dgm:pt>
    <dgm:pt modelId="{72B20532-9BD4-478C-ADC7-34AB16684818}" type="parTrans" cxnId="{D6F8AF85-3759-4367-BFB7-6FAEC5243CEC}">
      <dgm:prSet/>
      <dgm:spPr/>
      <dgm:t>
        <a:bodyPr/>
        <a:lstStyle/>
        <a:p>
          <a:endParaRPr lang="da-DK"/>
        </a:p>
      </dgm:t>
    </dgm:pt>
    <dgm:pt modelId="{E3F7A116-985C-4ECD-9215-C9426F247DA7}" type="sibTrans" cxnId="{D6F8AF85-3759-4367-BFB7-6FAEC5243CEC}">
      <dgm:prSet/>
      <dgm:spPr/>
      <dgm:t>
        <a:bodyPr/>
        <a:lstStyle/>
        <a:p>
          <a:endParaRPr lang="da-DK"/>
        </a:p>
      </dgm:t>
    </dgm:pt>
    <dgm:pt modelId="{F0F0DBFB-818F-4FB4-BBEE-12EA022430B1}">
      <dgm:prSet phldrT="[Tekst]" custT="1"/>
      <dgm:spPr/>
      <dgm:t>
        <a:bodyPr/>
        <a:lstStyle/>
        <a:p>
          <a:r>
            <a:rPr lang="da-DK" sz="2000" dirty="0" smtClean="0"/>
            <a:t>Bestyrelsesmøde den 28. august 2019</a:t>
          </a:r>
          <a:endParaRPr lang="da-DK" sz="2000" dirty="0"/>
        </a:p>
      </dgm:t>
    </dgm:pt>
    <dgm:pt modelId="{2F523268-B127-4598-9381-25F8A04B72C7}" type="parTrans" cxnId="{386AFFDD-4F2C-4AD8-BF3D-477CB39A97CA}">
      <dgm:prSet/>
      <dgm:spPr/>
      <dgm:t>
        <a:bodyPr/>
        <a:lstStyle/>
        <a:p>
          <a:endParaRPr lang="da-DK"/>
        </a:p>
      </dgm:t>
    </dgm:pt>
    <dgm:pt modelId="{0114F2F6-2C85-44D7-9A05-1EA9F31AA2C3}" type="sibTrans" cxnId="{386AFFDD-4F2C-4AD8-BF3D-477CB39A97CA}">
      <dgm:prSet/>
      <dgm:spPr/>
      <dgm:t>
        <a:bodyPr/>
        <a:lstStyle/>
        <a:p>
          <a:endParaRPr lang="da-DK"/>
        </a:p>
      </dgm:t>
    </dgm:pt>
    <dgm:pt modelId="{14CA26A5-BDE0-4967-88E6-397BF43938D9}">
      <dgm:prSet phldrT="[Tekst]"/>
      <dgm:spPr/>
      <dgm:t>
        <a:bodyPr/>
        <a:lstStyle/>
        <a:p>
          <a:r>
            <a:rPr lang="da-DK" dirty="0" smtClean="0"/>
            <a:t>Helsingør Kraftvarmeværk A/S</a:t>
          </a:r>
          <a:endParaRPr lang="da-DK" dirty="0"/>
        </a:p>
      </dgm:t>
    </dgm:pt>
    <dgm:pt modelId="{01D7D08E-3747-4FEC-A7C3-6791CC62214A}" type="parTrans" cxnId="{41149A05-56ED-4103-8B5D-4644987A1906}">
      <dgm:prSet/>
      <dgm:spPr/>
      <dgm:t>
        <a:bodyPr/>
        <a:lstStyle/>
        <a:p>
          <a:endParaRPr lang="da-DK"/>
        </a:p>
      </dgm:t>
    </dgm:pt>
    <dgm:pt modelId="{A37C7A48-355C-47FC-84E1-1882C80E6F8A}" type="sibTrans" cxnId="{41149A05-56ED-4103-8B5D-4644987A1906}">
      <dgm:prSet/>
      <dgm:spPr/>
      <dgm:t>
        <a:bodyPr/>
        <a:lstStyle/>
        <a:p>
          <a:endParaRPr lang="da-DK"/>
        </a:p>
      </dgm:t>
    </dgm:pt>
    <dgm:pt modelId="{E9F55417-C476-4CD9-932D-FC69E18FC710}">
      <dgm:prSet phldrT="[Tekst]" custT="1"/>
      <dgm:spPr/>
      <dgm:t>
        <a:bodyPr/>
        <a:lstStyle/>
        <a:p>
          <a:r>
            <a:rPr lang="da-DK" sz="2000" dirty="0" smtClean="0"/>
            <a:t>Bestyrelsesmøde den 16. september 2019</a:t>
          </a:r>
          <a:endParaRPr lang="da-DK" sz="2000" dirty="0"/>
        </a:p>
      </dgm:t>
    </dgm:pt>
    <dgm:pt modelId="{6B8184BA-3EEE-481E-9527-64CED6EEA826}" type="parTrans" cxnId="{3639EC73-B143-456D-AEF8-EDD11C371E63}">
      <dgm:prSet/>
      <dgm:spPr/>
      <dgm:t>
        <a:bodyPr/>
        <a:lstStyle/>
        <a:p>
          <a:endParaRPr lang="da-DK"/>
        </a:p>
      </dgm:t>
    </dgm:pt>
    <dgm:pt modelId="{E4321565-CC3B-48FB-A6A4-46E374701058}" type="sibTrans" cxnId="{3639EC73-B143-456D-AEF8-EDD11C371E63}">
      <dgm:prSet/>
      <dgm:spPr/>
      <dgm:t>
        <a:bodyPr/>
        <a:lstStyle/>
        <a:p>
          <a:endParaRPr lang="da-DK"/>
        </a:p>
      </dgm:t>
    </dgm:pt>
    <dgm:pt modelId="{3A8C4C2A-6AE5-4C1E-9C20-3D6FDD2402B1}">
      <dgm:prSet phldrT="[Tekst]"/>
      <dgm:spPr/>
      <dgm:t>
        <a:bodyPr/>
        <a:lstStyle/>
        <a:p>
          <a:r>
            <a:rPr lang="da-DK" dirty="0" err="1" smtClean="0"/>
            <a:t>Scanenergi</a:t>
          </a:r>
          <a:r>
            <a:rPr lang="da-DK" dirty="0" smtClean="0"/>
            <a:t> koncernen</a:t>
          </a:r>
          <a:endParaRPr lang="da-DK" dirty="0"/>
        </a:p>
      </dgm:t>
    </dgm:pt>
    <dgm:pt modelId="{C559CCE6-4C9F-452C-91A3-EE8120B6B7BB}" type="parTrans" cxnId="{B0A9062F-5F08-4528-9555-11ED7A58EA41}">
      <dgm:prSet/>
      <dgm:spPr/>
      <dgm:t>
        <a:bodyPr/>
        <a:lstStyle/>
        <a:p>
          <a:endParaRPr lang="da-DK"/>
        </a:p>
      </dgm:t>
    </dgm:pt>
    <dgm:pt modelId="{2F0082CC-B689-45A9-8D03-71A4283403A0}" type="sibTrans" cxnId="{B0A9062F-5F08-4528-9555-11ED7A58EA41}">
      <dgm:prSet/>
      <dgm:spPr/>
      <dgm:t>
        <a:bodyPr/>
        <a:lstStyle/>
        <a:p>
          <a:endParaRPr lang="da-DK"/>
        </a:p>
      </dgm:t>
    </dgm:pt>
    <dgm:pt modelId="{9FDD0DB8-6829-4DDD-8B08-4A6928D839CB}">
      <dgm:prSet phldrT="[Tekst]" custT="1"/>
      <dgm:spPr/>
      <dgm:t>
        <a:bodyPr/>
        <a:lstStyle/>
        <a:p>
          <a:r>
            <a:rPr lang="da-DK" sz="2000" dirty="0" smtClean="0"/>
            <a:t>Bestyrelsesmøde den 2. oktober 2019</a:t>
          </a:r>
          <a:endParaRPr lang="da-DK" sz="2000" dirty="0"/>
        </a:p>
      </dgm:t>
    </dgm:pt>
    <dgm:pt modelId="{52D5E380-0F60-40E8-B976-53E0FB41493E}" type="parTrans" cxnId="{02A4CE98-CADE-4581-8C1F-1C25C1703FF0}">
      <dgm:prSet/>
      <dgm:spPr/>
      <dgm:t>
        <a:bodyPr/>
        <a:lstStyle/>
        <a:p>
          <a:endParaRPr lang="da-DK"/>
        </a:p>
      </dgm:t>
    </dgm:pt>
    <dgm:pt modelId="{3898CF5B-5D5F-40BD-8C14-B2F31A069D6C}" type="sibTrans" cxnId="{02A4CE98-CADE-4581-8C1F-1C25C1703FF0}">
      <dgm:prSet/>
      <dgm:spPr/>
      <dgm:t>
        <a:bodyPr/>
        <a:lstStyle/>
        <a:p>
          <a:endParaRPr lang="da-DK"/>
        </a:p>
      </dgm:t>
    </dgm:pt>
    <dgm:pt modelId="{F2F8F961-8B2E-487D-A10D-0678C4A30F7C}">
      <dgm:prSet phldrT="[Tekst]" custT="1"/>
      <dgm:spPr/>
      <dgm:t>
        <a:bodyPr/>
        <a:lstStyle/>
        <a:p>
          <a:r>
            <a:rPr lang="da-DK" sz="2000" dirty="0" smtClean="0"/>
            <a:t>Nordkøb A/S</a:t>
          </a:r>
          <a:endParaRPr lang="da-DK" sz="2000" dirty="0"/>
        </a:p>
      </dgm:t>
    </dgm:pt>
    <dgm:pt modelId="{83CD534D-FD9C-450E-8089-0C6DAD25DC04}" type="parTrans" cxnId="{91933D0B-4A91-4ADB-87A2-308951F2499B}">
      <dgm:prSet/>
      <dgm:spPr/>
      <dgm:t>
        <a:bodyPr/>
        <a:lstStyle/>
        <a:p>
          <a:endParaRPr lang="da-DK"/>
        </a:p>
      </dgm:t>
    </dgm:pt>
    <dgm:pt modelId="{54F947E9-D241-4D51-B349-AB1554189EFE}" type="sibTrans" cxnId="{91933D0B-4A91-4ADB-87A2-308951F2499B}">
      <dgm:prSet/>
      <dgm:spPr/>
      <dgm:t>
        <a:bodyPr/>
        <a:lstStyle/>
        <a:p>
          <a:endParaRPr lang="da-DK"/>
        </a:p>
      </dgm:t>
    </dgm:pt>
    <dgm:pt modelId="{6FD21A2C-5D17-4072-B3D8-53A3C819E637}">
      <dgm:prSet phldrT="[Tekst]" custT="1"/>
      <dgm:spPr/>
      <dgm:t>
        <a:bodyPr/>
        <a:lstStyle/>
        <a:p>
          <a:r>
            <a:rPr lang="da-DK" sz="2000" dirty="0" smtClean="0"/>
            <a:t>Bestyrelsesmøde den 12. september 2019</a:t>
          </a:r>
          <a:endParaRPr lang="da-DK" sz="2000" dirty="0"/>
        </a:p>
      </dgm:t>
    </dgm:pt>
    <dgm:pt modelId="{3BA6C3B3-8248-4085-8F11-E6E772595AEB}" type="parTrans" cxnId="{66ECA61F-1A59-4531-9D36-666E5E557649}">
      <dgm:prSet/>
      <dgm:spPr/>
      <dgm:t>
        <a:bodyPr/>
        <a:lstStyle/>
        <a:p>
          <a:endParaRPr lang="da-DK"/>
        </a:p>
      </dgm:t>
    </dgm:pt>
    <dgm:pt modelId="{DF4E707A-A0BB-4E04-BE72-9AC77403B3CD}" type="sibTrans" cxnId="{66ECA61F-1A59-4531-9D36-666E5E557649}">
      <dgm:prSet/>
      <dgm:spPr/>
      <dgm:t>
        <a:bodyPr/>
        <a:lstStyle/>
        <a:p>
          <a:endParaRPr lang="da-DK"/>
        </a:p>
      </dgm:t>
    </dgm:pt>
    <dgm:pt modelId="{18D848BB-0825-43A2-9DAE-275705B61A1C}" type="pres">
      <dgm:prSet presAssocID="{9282639E-38C4-4C49-BF6D-C3AA52535C4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9CA91B96-2525-4233-B511-73653297EE09}" type="pres">
      <dgm:prSet presAssocID="{D5B04BC9-D1BB-4BEE-9C5F-3C2DFB239EAF}" presName="composite" presStyleCnt="0"/>
      <dgm:spPr/>
      <dgm:t>
        <a:bodyPr/>
        <a:lstStyle/>
        <a:p>
          <a:endParaRPr lang="da-DK"/>
        </a:p>
      </dgm:t>
    </dgm:pt>
    <dgm:pt modelId="{B16E8D22-9828-4778-92CE-ABB09999D6D4}" type="pres">
      <dgm:prSet presAssocID="{D5B04BC9-D1BB-4BEE-9C5F-3C2DFB239EAF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940284F7-6D10-41D8-8ACD-416D43294B83}" type="pres">
      <dgm:prSet presAssocID="{D5B04BC9-D1BB-4BEE-9C5F-3C2DFB239EAF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0E89ADCA-2FD7-493A-A28B-700A54A44CC3}" type="pres">
      <dgm:prSet presAssocID="{E3F7A116-985C-4ECD-9215-C9426F247DA7}" presName="space" presStyleCnt="0"/>
      <dgm:spPr/>
      <dgm:t>
        <a:bodyPr/>
        <a:lstStyle/>
        <a:p>
          <a:endParaRPr lang="da-DK"/>
        </a:p>
      </dgm:t>
    </dgm:pt>
    <dgm:pt modelId="{E8252BA5-B206-41FC-A3E6-0C89523BC2C5}" type="pres">
      <dgm:prSet presAssocID="{14CA26A5-BDE0-4967-88E6-397BF43938D9}" presName="composite" presStyleCnt="0"/>
      <dgm:spPr/>
      <dgm:t>
        <a:bodyPr/>
        <a:lstStyle/>
        <a:p>
          <a:endParaRPr lang="da-DK"/>
        </a:p>
      </dgm:t>
    </dgm:pt>
    <dgm:pt modelId="{187005E2-D87A-40E6-9C8E-7FD75C4E37F9}" type="pres">
      <dgm:prSet presAssocID="{14CA26A5-BDE0-4967-88E6-397BF43938D9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76E536B2-B349-4D4E-BF84-00E38BD2E58E}" type="pres">
      <dgm:prSet presAssocID="{14CA26A5-BDE0-4967-88E6-397BF43938D9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FC3A5A68-927B-4EFE-9F11-A5D25C80C56F}" type="pres">
      <dgm:prSet presAssocID="{A37C7A48-355C-47FC-84E1-1882C80E6F8A}" presName="space" presStyleCnt="0"/>
      <dgm:spPr/>
      <dgm:t>
        <a:bodyPr/>
        <a:lstStyle/>
        <a:p>
          <a:endParaRPr lang="da-DK"/>
        </a:p>
      </dgm:t>
    </dgm:pt>
    <dgm:pt modelId="{57775E43-DB04-42D3-9B69-12F15D90D4B2}" type="pres">
      <dgm:prSet presAssocID="{3A8C4C2A-6AE5-4C1E-9C20-3D6FDD2402B1}" presName="composite" presStyleCnt="0"/>
      <dgm:spPr/>
      <dgm:t>
        <a:bodyPr/>
        <a:lstStyle/>
        <a:p>
          <a:endParaRPr lang="da-DK"/>
        </a:p>
      </dgm:t>
    </dgm:pt>
    <dgm:pt modelId="{99B24E0E-7916-4BAF-A923-EC650141FB97}" type="pres">
      <dgm:prSet presAssocID="{3A8C4C2A-6AE5-4C1E-9C20-3D6FDD2402B1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BFFCF744-23E4-4784-989D-D18648BC38B0}" type="pres">
      <dgm:prSet presAssocID="{3A8C4C2A-6AE5-4C1E-9C20-3D6FDD2402B1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94D47E39-E668-489F-A6D0-5CCD9A973ECA}" type="pres">
      <dgm:prSet presAssocID="{2F0082CC-B689-45A9-8D03-71A4283403A0}" presName="space" presStyleCnt="0"/>
      <dgm:spPr/>
    </dgm:pt>
    <dgm:pt modelId="{3A610D19-9B97-419B-9A42-A1CD212C3E1E}" type="pres">
      <dgm:prSet presAssocID="{F2F8F961-8B2E-487D-A10D-0678C4A30F7C}" presName="composite" presStyleCnt="0"/>
      <dgm:spPr/>
    </dgm:pt>
    <dgm:pt modelId="{A925800D-5F78-45A9-9F28-246E37D87B50}" type="pres">
      <dgm:prSet presAssocID="{F2F8F961-8B2E-487D-A10D-0678C4A30F7C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77BC4B87-FEBA-4F55-AFE0-9ED1194F90D0}" type="pres">
      <dgm:prSet presAssocID="{F2F8F961-8B2E-487D-A10D-0678C4A30F7C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EBED0D3A-B759-4CE9-A85C-6DA91992A5F4}" type="presOf" srcId="{D5B04BC9-D1BB-4BEE-9C5F-3C2DFB239EAF}" destId="{B16E8D22-9828-4778-92CE-ABB09999D6D4}" srcOrd="0" destOrd="0" presId="urn:microsoft.com/office/officeart/2005/8/layout/hList1"/>
    <dgm:cxn modelId="{91933D0B-4A91-4ADB-87A2-308951F2499B}" srcId="{9282639E-38C4-4C49-BF6D-C3AA52535C47}" destId="{F2F8F961-8B2E-487D-A10D-0678C4A30F7C}" srcOrd="3" destOrd="0" parTransId="{83CD534D-FD9C-450E-8089-0C6DAD25DC04}" sibTransId="{54F947E9-D241-4D51-B349-AB1554189EFE}"/>
    <dgm:cxn modelId="{D6F8AF85-3759-4367-BFB7-6FAEC5243CEC}" srcId="{9282639E-38C4-4C49-BF6D-C3AA52535C47}" destId="{D5B04BC9-D1BB-4BEE-9C5F-3C2DFB239EAF}" srcOrd="0" destOrd="0" parTransId="{72B20532-9BD4-478C-ADC7-34AB16684818}" sibTransId="{E3F7A116-985C-4ECD-9215-C9426F247DA7}"/>
    <dgm:cxn modelId="{B68CF08F-951E-4ED4-B45A-126FC9416B33}" type="presOf" srcId="{6FD21A2C-5D17-4072-B3D8-53A3C819E637}" destId="{77BC4B87-FEBA-4F55-AFE0-9ED1194F90D0}" srcOrd="0" destOrd="0" presId="urn:microsoft.com/office/officeart/2005/8/layout/hList1"/>
    <dgm:cxn modelId="{44CCA16C-3F0A-49E3-8CC0-6BC7330FDB4D}" type="presOf" srcId="{F0F0DBFB-818F-4FB4-BBEE-12EA022430B1}" destId="{940284F7-6D10-41D8-8ACD-416D43294B83}" srcOrd="0" destOrd="0" presId="urn:microsoft.com/office/officeart/2005/8/layout/hList1"/>
    <dgm:cxn modelId="{C9CAA094-A913-44A0-AA5E-088E6E2EAFB2}" type="presOf" srcId="{F2F8F961-8B2E-487D-A10D-0678C4A30F7C}" destId="{A925800D-5F78-45A9-9F28-246E37D87B50}" srcOrd="0" destOrd="0" presId="urn:microsoft.com/office/officeart/2005/8/layout/hList1"/>
    <dgm:cxn modelId="{1A5230AC-7CCD-435A-AE12-2C0DF7B8501E}" type="presOf" srcId="{E9F55417-C476-4CD9-932D-FC69E18FC710}" destId="{76E536B2-B349-4D4E-BF84-00E38BD2E58E}" srcOrd="0" destOrd="0" presId="urn:microsoft.com/office/officeart/2005/8/layout/hList1"/>
    <dgm:cxn modelId="{386AFFDD-4F2C-4AD8-BF3D-477CB39A97CA}" srcId="{D5B04BC9-D1BB-4BEE-9C5F-3C2DFB239EAF}" destId="{F0F0DBFB-818F-4FB4-BBEE-12EA022430B1}" srcOrd="0" destOrd="0" parTransId="{2F523268-B127-4598-9381-25F8A04B72C7}" sibTransId="{0114F2F6-2C85-44D7-9A05-1EA9F31AA2C3}"/>
    <dgm:cxn modelId="{41149A05-56ED-4103-8B5D-4644987A1906}" srcId="{9282639E-38C4-4C49-BF6D-C3AA52535C47}" destId="{14CA26A5-BDE0-4967-88E6-397BF43938D9}" srcOrd="1" destOrd="0" parTransId="{01D7D08E-3747-4FEC-A7C3-6791CC62214A}" sibTransId="{A37C7A48-355C-47FC-84E1-1882C80E6F8A}"/>
    <dgm:cxn modelId="{CC031261-F2E4-4EE5-A814-605ECB84433B}" type="presOf" srcId="{9282639E-38C4-4C49-BF6D-C3AA52535C47}" destId="{18D848BB-0825-43A2-9DAE-275705B61A1C}" srcOrd="0" destOrd="0" presId="urn:microsoft.com/office/officeart/2005/8/layout/hList1"/>
    <dgm:cxn modelId="{D2EBE0E7-E617-4D49-9195-C8104655BAB2}" type="presOf" srcId="{3A8C4C2A-6AE5-4C1E-9C20-3D6FDD2402B1}" destId="{99B24E0E-7916-4BAF-A923-EC650141FB97}" srcOrd="0" destOrd="0" presId="urn:microsoft.com/office/officeart/2005/8/layout/hList1"/>
    <dgm:cxn modelId="{B0A9062F-5F08-4528-9555-11ED7A58EA41}" srcId="{9282639E-38C4-4C49-BF6D-C3AA52535C47}" destId="{3A8C4C2A-6AE5-4C1E-9C20-3D6FDD2402B1}" srcOrd="2" destOrd="0" parTransId="{C559CCE6-4C9F-452C-91A3-EE8120B6B7BB}" sibTransId="{2F0082CC-B689-45A9-8D03-71A4283403A0}"/>
    <dgm:cxn modelId="{8AB6C723-F828-48E3-93DF-C15B60E62E12}" type="presOf" srcId="{14CA26A5-BDE0-4967-88E6-397BF43938D9}" destId="{187005E2-D87A-40E6-9C8E-7FD75C4E37F9}" srcOrd="0" destOrd="0" presId="urn:microsoft.com/office/officeart/2005/8/layout/hList1"/>
    <dgm:cxn modelId="{02A4CE98-CADE-4581-8C1F-1C25C1703FF0}" srcId="{3A8C4C2A-6AE5-4C1E-9C20-3D6FDD2402B1}" destId="{9FDD0DB8-6829-4DDD-8B08-4A6928D839CB}" srcOrd="0" destOrd="0" parTransId="{52D5E380-0F60-40E8-B976-53E0FB41493E}" sibTransId="{3898CF5B-5D5F-40BD-8C14-B2F31A069D6C}"/>
    <dgm:cxn modelId="{9FF1A41C-A017-43F1-A28E-A191E1442452}" type="presOf" srcId="{9FDD0DB8-6829-4DDD-8B08-4A6928D839CB}" destId="{BFFCF744-23E4-4784-989D-D18648BC38B0}" srcOrd="0" destOrd="0" presId="urn:microsoft.com/office/officeart/2005/8/layout/hList1"/>
    <dgm:cxn modelId="{3639EC73-B143-456D-AEF8-EDD11C371E63}" srcId="{14CA26A5-BDE0-4967-88E6-397BF43938D9}" destId="{E9F55417-C476-4CD9-932D-FC69E18FC710}" srcOrd="0" destOrd="0" parTransId="{6B8184BA-3EEE-481E-9527-64CED6EEA826}" sibTransId="{E4321565-CC3B-48FB-A6A4-46E374701058}"/>
    <dgm:cxn modelId="{66ECA61F-1A59-4531-9D36-666E5E557649}" srcId="{F2F8F961-8B2E-487D-A10D-0678C4A30F7C}" destId="{6FD21A2C-5D17-4072-B3D8-53A3C819E637}" srcOrd="0" destOrd="0" parTransId="{3BA6C3B3-8248-4085-8F11-E6E772595AEB}" sibTransId="{DF4E707A-A0BB-4E04-BE72-9AC77403B3CD}"/>
    <dgm:cxn modelId="{9B08C7BC-1A20-4C8B-BCC6-6379F4419012}" type="presParOf" srcId="{18D848BB-0825-43A2-9DAE-275705B61A1C}" destId="{9CA91B96-2525-4233-B511-73653297EE09}" srcOrd="0" destOrd="0" presId="urn:microsoft.com/office/officeart/2005/8/layout/hList1"/>
    <dgm:cxn modelId="{E00A195E-92D9-47C4-BE42-B2A6595035FF}" type="presParOf" srcId="{9CA91B96-2525-4233-B511-73653297EE09}" destId="{B16E8D22-9828-4778-92CE-ABB09999D6D4}" srcOrd="0" destOrd="0" presId="urn:microsoft.com/office/officeart/2005/8/layout/hList1"/>
    <dgm:cxn modelId="{0E7228C9-A865-459D-A19F-CCCB41E5EDC0}" type="presParOf" srcId="{9CA91B96-2525-4233-B511-73653297EE09}" destId="{940284F7-6D10-41D8-8ACD-416D43294B83}" srcOrd="1" destOrd="0" presId="urn:microsoft.com/office/officeart/2005/8/layout/hList1"/>
    <dgm:cxn modelId="{86041F1F-2CCA-41BA-B25A-566B80C6B20F}" type="presParOf" srcId="{18D848BB-0825-43A2-9DAE-275705B61A1C}" destId="{0E89ADCA-2FD7-493A-A28B-700A54A44CC3}" srcOrd="1" destOrd="0" presId="urn:microsoft.com/office/officeart/2005/8/layout/hList1"/>
    <dgm:cxn modelId="{17252239-6E45-47A1-984D-AD06CD9DBADF}" type="presParOf" srcId="{18D848BB-0825-43A2-9DAE-275705B61A1C}" destId="{E8252BA5-B206-41FC-A3E6-0C89523BC2C5}" srcOrd="2" destOrd="0" presId="urn:microsoft.com/office/officeart/2005/8/layout/hList1"/>
    <dgm:cxn modelId="{63B23320-712F-434E-886F-445040323308}" type="presParOf" srcId="{E8252BA5-B206-41FC-A3E6-0C89523BC2C5}" destId="{187005E2-D87A-40E6-9C8E-7FD75C4E37F9}" srcOrd="0" destOrd="0" presId="urn:microsoft.com/office/officeart/2005/8/layout/hList1"/>
    <dgm:cxn modelId="{335E6F4F-3090-4599-87AD-23226604DB0B}" type="presParOf" srcId="{E8252BA5-B206-41FC-A3E6-0C89523BC2C5}" destId="{76E536B2-B349-4D4E-BF84-00E38BD2E58E}" srcOrd="1" destOrd="0" presId="urn:microsoft.com/office/officeart/2005/8/layout/hList1"/>
    <dgm:cxn modelId="{578925A9-7169-4DD1-980C-D7036FEB3CAC}" type="presParOf" srcId="{18D848BB-0825-43A2-9DAE-275705B61A1C}" destId="{FC3A5A68-927B-4EFE-9F11-A5D25C80C56F}" srcOrd="3" destOrd="0" presId="urn:microsoft.com/office/officeart/2005/8/layout/hList1"/>
    <dgm:cxn modelId="{EE8CB75C-8D8E-4C4A-B274-97708A7214DB}" type="presParOf" srcId="{18D848BB-0825-43A2-9DAE-275705B61A1C}" destId="{57775E43-DB04-42D3-9B69-12F15D90D4B2}" srcOrd="4" destOrd="0" presId="urn:microsoft.com/office/officeart/2005/8/layout/hList1"/>
    <dgm:cxn modelId="{9499540E-4312-460A-B14B-0F3B940C1333}" type="presParOf" srcId="{57775E43-DB04-42D3-9B69-12F15D90D4B2}" destId="{99B24E0E-7916-4BAF-A923-EC650141FB97}" srcOrd="0" destOrd="0" presId="urn:microsoft.com/office/officeart/2005/8/layout/hList1"/>
    <dgm:cxn modelId="{CA161FB0-EF3E-4343-97D6-29E16D6F6272}" type="presParOf" srcId="{57775E43-DB04-42D3-9B69-12F15D90D4B2}" destId="{BFFCF744-23E4-4784-989D-D18648BC38B0}" srcOrd="1" destOrd="0" presId="urn:microsoft.com/office/officeart/2005/8/layout/hList1"/>
    <dgm:cxn modelId="{8E0B415C-744A-4B49-A6FF-B41DCDCA2654}" type="presParOf" srcId="{18D848BB-0825-43A2-9DAE-275705B61A1C}" destId="{94D47E39-E668-489F-A6D0-5CCD9A973ECA}" srcOrd="5" destOrd="0" presId="urn:microsoft.com/office/officeart/2005/8/layout/hList1"/>
    <dgm:cxn modelId="{AEB5FDC0-55D0-4E51-9DD2-4047457FCD9B}" type="presParOf" srcId="{18D848BB-0825-43A2-9DAE-275705B61A1C}" destId="{3A610D19-9B97-419B-9A42-A1CD212C3E1E}" srcOrd="6" destOrd="0" presId="urn:microsoft.com/office/officeart/2005/8/layout/hList1"/>
    <dgm:cxn modelId="{8CBD3A14-CD46-4402-B5B3-614147091B78}" type="presParOf" srcId="{3A610D19-9B97-419B-9A42-A1CD212C3E1E}" destId="{A925800D-5F78-45A9-9F28-246E37D87B50}" srcOrd="0" destOrd="0" presId="urn:microsoft.com/office/officeart/2005/8/layout/hList1"/>
    <dgm:cxn modelId="{CA8BEA44-8839-421D-B937-684A24EB3C7E}" type="presParOf" srcId="{3A610D19-9B97-419B-9A42-A1CD212C3E1E}" destId="{77BC4B87-FEBA-4F55-AFE0-9ED1194F90D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E326B-368A-45CE-AC0A-0B094B5CCC8D}">
      <dsp:nvSpPr>
        <dsp:cNvPr id="0" name=""/>
        <dsp:cNvSpPr/>
      </dsp:nvSpPr>
      <dsp:spPr>
        <a:xfrm>
          <a:off x="0" y="0"/>
          <a:ext cx="46805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EBC8DE-1152-4028-BB05-95C3BCBFEA8E}">
      <dsp:nvSpPr>
        <dsp:cNvPr id="0" name=""/>
        <dsp:cNvSpPr/>
      </dsp:nvSpPr>
      <dsp:spPr>
        <a:xfrm>
          <a:off x="0" y="0"/>
          <a:ext cx="936104" cy="4506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 dirty="0" smtClean="0">
              <a:solidFill>
                <a:schemeClr val="accent1"/>
              </a:solidFill>
            </a:rPr>
            <a:t>Beslutnings-punkter</a:t>
          </a:r>
          <a:endParaRPr lang="da-DK" sz="1200" b="1" kern="1200" dirty="0">
            <a:solidFill>
              <a:schemeClr val="accent1"/>
            </a:solidFill>
          </a:endParaRPr>
        </a:p>
      </dsp:txBody>
      <dsp:txXfrm>
        <a:off x="0" y="0"/>
        <a:ext cx="936104" cy="4506184"/>
      </dsp:txXfrm>
    </dsp:sp>
    <dsp:sp modelId="{B4D3465A-4437-4356-A4A0-A35796071859}">
      <dsp:nvSpPr>
        <dsp:cNvPr id="0" name=""/>
        <dsp:cNvSpPr/>
      </dsp:nvSpPr>
      <dsp:spPr>
        <a:xfrm>
          <a:off x="1006311" y="30418"/>
          <a:ext cx="3674208" cy="608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1. Godkendelse af dagsorden</a:t>
          </a:r>
          <a:endParaRPr lang="da-DK" sz="1200" kern="1200" dirty="0"/>
        </a:p>
      </dsp:txBody>
      <dsp:txXfrm>
        <a:off x="1006311" y="30418"/>
        <a:ext cx="3674208" cy="608378"/>
      </dsp:txXfrm>
    </dsp:sp>
    <dsp:sp modelId="{27575DC7-8C70-401F-B94C-23B92C7F6962}">
      <dsp:nvSpPr>
        <dsp:cNvPr id="0" name=""/>
        <dsp:cNvSpPr/>
      </dsp:nvSpPr>
      <dsp:spPr>
        <a:xfrm>
          <a:off x="936104" y="638797"/>
          <a:ext cx="37444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8273C-DE87-477E-BAE8-A34A8DA41083}">
      <dsp:nvSpPr>
        <dsp:cNvPr id="0" name=""/>
        <dsp:cNvSpPr/>
      </dsp:nvSpPr>
      <dsp:spPr>
        <a:xfrm>
          <a:off x="1006311" y="669216"/>
          <a:ext cx="3674208" cy="608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2. Underskrift af protokollater</a:t>
          </a:r>
          <a:endParaRPr lang="da-DK" sz="1200" kern="1200" dirty="0"/>
        </a:p>
      </dsp:txBody>
      <dsp:txXfrm>
        <a:off x="1006311" y="669216"/>
        <a:ext cx="3674208" cy="608378"/>
      </dsp:txXfrm>
    </dsp:sp>
    <dsp:sp modelId="{60F216FD-13B3-428B-AC0A-56C46D937197}">
      <dsp:nvSpPr>
        <dsp:cNvPr id="0" name=""/>
        <dsp:cNvSpPr/>
      </dsp:nvSpPr>
      <dsp:spPr>
        <a:xfrm>
          <a:off x="936104" y="1277595"/>
          <a:ext cx="37444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F7BB97-E8C6-494F-886E-DBAF66F52A70}">
      <dsp:nvSpPr>
        <dsp:cNvPr id="0" name=""/>
        <dsp:cNvSpPr/>
      </dsp:nvSpPr>
      <dsp:spPr>
        <a:xfrm>
          <a:off x="1006311" y="1308014"/>
          <a:ext cx="3674208" cy="608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3. Formanden og Direktionen orienterer</a:t>
          </a:r>
          <a:endParaRPr lang="da-DK" sz="1200" kern="1200" dirty="0"/>
        </a:p>
      </dsp:txBody>
      <dsp:txXfrm>
        <a:off x="1006311" y="1308014"/>
        <a:ext cx="3674208" cy="608378"/>
      </dsp:txXfrm>
    </dsp:sp>
    <dsp:sp modelId="{FA478A36-A64E-460F-AE67-40392AE39135}">
      <dsp:nvSpPr>
        <dsp:cNvPr id="0" name=""/>
        <dsp:cNvSpPr/>
      </dsp:nvSpPr>
      <dsp:spPr>
        <a:xfrm>
          <a:off x="936104" y="1916393"/>
          <a:ext cx="37444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AB4A41-79DD-48A9-88BF-991BD3B102A6}">
      <dsp:nvSpPr>
        <dsp:cNvPr id="0" name=""/>
        <dsp:cNvSpPr/>
      </dsp:nvSpPr>
      <dsp:spPr>
        <a:xfrm>
          <a:off x="1006311" y="1946812"/>
          <a:ext cx="3674208" cy="608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4. </a:t>
          </a:r>
          <a:r>
            <a:rPr lang="da-DK" sz="1200" strike="sngStrike" kern="1200" dirty="0" smtClean="0"/>
            <a:t>Økonomi- og ledelsesrapportering – alle selskaber</a:t>
          </a:r>
          <a:endParaRPr lang="da-DK" sz="1200" strike="sngStrike" kern="1200" dirty="0"/>
        </a:p>
      </dsp:txBody>
      <dsp:txXfrm>
        <a:off x="1006311" y="1946812"/>
        <a:ext cx="3674208" cy="608378"/>
      </dsp:txXfrm>
    </dsp:sp>
    <dsp:sp modelId="{D4BF0867-9340-4A6D-B1BF-BFBD81106D63}">
      <dsp:nvSpPr>
        <dsp:cNvPr id="0" name=""/>
        <dsp:cNvSpPr/>
      </dsp:nvSpPr>
      <dsp:spPr>
        <a:xfrm>
          <a:off x="936104" y="2555191"/>
          <a:ext cx="37444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93A661-6BA6-4E13-8D93-23A4013C0C7D}">
      <dsp:nvSpPr>
        <dsp:cNvPr id="0" name=""/>
        <dsp:cNvSpPr/>
      </dsp:nvSpPr>
      <dsp:spPr>
        <a:xfrm>
          <a:off x="1006311" y="2585610"/>
          <a:ext cx="3674208" cy="608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5. </a:t>
          </a:r>
          <a:r>
            <a:rPr lang="da-DK" sz="1200" strike="sngStrike" kern="1200" dirty="0" smtClean="0"/>
            <a:t>Budget 2020 – mål &amp; principper – alle selskaber </a:t>
          </a:r>
          <a:endParaRPr lang="da-DK" sz="1200" strike="sngStrike" kern="1200" dirty="0"/>
        </a:p>
      </dsp:txBody>
      <dsp:txXfrm>
        <a:off x="1006311" y="2585610"/>
        <a:ext cx="3674208" cy="608378"/>
      </dsp:txXfrm>
    </dsp:sp>
    <dsp:sp modelId="{0CF0E782-8F95-4644-92DE-759D2D3193BB}">
      <dsp:nvSpPr>
        <dsp:cNvPr id="0" name=""/>
        <dsp:cNvSpPr/>
      </dsp:nvSpPr>
      <dsp:spPr>
        <a:xfrm>
          <a:off x="936104" y="3193988"/>
          <a:ext cx="37444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32C5F5-12E1-4664-80C3-2E219D1A26E3}">
      <dsp:nvSpPr>
        <dsp:cNvPr id="0" name=""/>
        <dsp:cNvSpPr/>
      </dsp:nvSpPr>
      <dsp:spPr>
        <a:xfrm>
          <a:off x="1006311" y="3224407"/>
          <a:ext cx="3674208" cy="608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6. </a:t>
          </a:r>
          <a:r>
            <a:rPr lang="da-DK" sz="1200" kern="1200" dirty="0" smtClean="0">
              <a:solidFill>
                <a:schemeClr val="tx1"/>
              </a:solidFill>
            </a:rPr>
            <a:t>Forsikringsgennemgang – alle selskaber</a:t>
          </a:r>
          <a:endParaRPr lang="da-DK" sz="1200" kern="1200" dirty="0">
            <a:solidFill>
              <a:schemeClr val="tx1"/>
            </a:solidFill>
          </a:endParaRPr>
        </a:p>
      </dsp:txBody>
      <dsp:txXfrm>
        <a:off x="1006311" y="3224407"/>
        <a:ext cx="3674208" cy="608378"/>
      </dsp:txXfrm>
    </dsp:sp>
    <dsp:sp modelId="{E449918E-3E86-42E2-AAA7-056ED0AA137B}">
      <dsp:nvSpPr>
        <dsp:cNvPr id="0" name=""/>
        <dsp:cNvSpPr/>
      </dsp:nvSpPr>
      <dsp:spPr>
        <a:xfrm>
          <a:off x="936104" y="3832786"/>
          <a:ext cx="37444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99C132-C213-4C41-B52A-2A0101758655}">
      <dsp:nvSpPr>
        <dsp:cNvPr id="0" name=""/>
        <dsp:cNvSpPr/>
      </dsp:nvSpPr>
      <dsp:spPr>
        <a:xfrm>
          <a:off x="1006311" y="3863205"/>
          <a:ext cx="3674208" cy="608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>
              <a:solidFill>
                <a:schemeClr val="tx1"/>
              </a:solidFill>
            </a:rPr>
            <a:t>7. </a:t>
          </a:r>
          <a:r>
            <a:rPr lang="da-DK" sz="1200" kern="1200" dirty="0" smtClean="0"/>
            <a:t>Årsmøde Dansk Fjernvarme - 2019</a:t>
          </a:r>
          <a:endParaRPr lang="da-DK" sz="1200" kern="1200" dirty="0">
            <a:solidFill>
              <a:schemeClr val="tx1"/>
            </a:solidFill>
          </a:endParaRPr>
        </a:p>
      </dsp:txBody>
      <dsp:txXfrm>
        <a:off x="1006311" y="3863205"/>
        <a:ext cx="3674208" cy="608378"/>
      </dsp:txXfrm>
    </dsp:sp>
    <dsp:sp modelId="{C593538A-4740-43ED-AAC3-ED05AB835023}">
      <dsp:nvSpPr>
        <dsp:cNvPr id="0" name=""/>
        <dsp:cNvSpPr/>
      </dsp:nvSpPr>
      <dsp:spPr>
        <a:xfrm>
          <a:off x="936104" y="4471584"/>
          <a:ext cx="37444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E326B-368A-45CE-AC0A-0B094B5CCC8D}">
      <dsp:nvSpPr>
        <dsp:cNvPr id="0" name=""/>
        <dsp:cNvSpPr/>
      </dsp:nvSpPr>
      <dsp:spPr>
        <a:xfrm>
          <a:off x="0" y="0"/>
          <a:ext cx="64731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EBC8DE-1152-4028-BB05-95C3BCBFEA8E}">
      <dsp:nvSpPr>
        <dsp:cNvPr id="0" name=""/>
        <dsp:cNvSpPr/>
      </dsp:nvSpPr>
      <dsp:spPr>
        <a:xfrm>
          <a:off x="0" y="0"/>
          <a:ext cx="1294636" cy="4498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 dirty="0" err="1" smtClean="0">
              <a:solidFill>
                <a:schemeClr val="accent1"/>
              </a:solidFill>
            </a:rPr>
            <a:t>Orienterings-punkter</a:t>
          </a:r>
          <a:endParaRPr lang="da-DK" sz="1200" b="1" kern="1200" dirty="0">
            <a:solidFill>
              <a:schemeClr val="accent1"/>
            </a:solidFill>
          </a:endParaRPr>
        </a:p>
      </dsp:txBody>
      <dsp:txXfrm>
        <a:off x="0" y="0"/>
        <a:ext cx="1294636" cy="4498973"/>
      </dsp:txXfrm>
    </dsp:sp>
    <dsp:sp modelId="{A8286A64-0FC3-405A-B7D8-5F56C4BCAE7D}">
      <dsp:nvSpPr>
        <dsp:cNvPr id="0" name=""/>
        <dsp:cNvSpPr/>
      </dsp:nvSpPr>
      <dsp:spPr>
        <a:xfrm>
          <a:off x="1391733" y="16393"/>
          <a:ext cx="5081446" cy="327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8. </a:t>
          </a:r>
          <a:r>
            <a:rPr lang="da-DK" sz="1200" kern="1200" dirty="0" smtClean="0">
              <a:solidFill>
                <a:schemeClr val="tx1"/>
              </a:solidFill>
            </a:rPr>
            <a:t>Hjemtagelse af renovationsindsamling – Forsyning Helsingør Affald A/S</a:t>
          </a:r>
          <a:endParaRPr lang="da-DK" sz="1200" kern="1200" dirty="0">
            <a:solidFill>
              <a:schemeClr val="tx1"/>
            </a:solidFill>
          </a:endParaRPr>
        </a:p>
      </dsp:txBody>
      <dsp:txXfrm>
        <a:off x="1391733" y="16393"/>
        <a:ext cx="5081446" cy="327867"/>
      </dsp:txXfrm>
    </dsp:sp>
    <dsp:sp modelId="{F746618A-32F0-46B5-A40F-5A0959ABCA1F}">
      <dsp:nvSpPr>
        <dsp:cNvPr id="0" name=""/>
        <dsp:cNvSpPr/>
      </dsp:nvSpPr>
      <dsp:spPr>
        <a:xfrm>
          <a:off x="1294636" y="344260"/>
          <a:ext cx="5178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96E314-B2A6-4BC6-9960-BC4906371E3A}">
      <dsp:nvSpPr>
        <dsp:cNvPr id="0" name=""/>
        <dsp:cNvSpPr/>
      </dsp:nvSpPr>
      <dsp:spPr>
        <a:xfrm>
          <a:off x="1391733" y="360653"/>
          <a:ext cx="5081446" cy="327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9.  </a:t>
          </a:r>
          <a:r>
            <a:rPr lang="da-DK" sz="1200" kern="1200" dirty="0" smtClean="0">
              <a:solidFill>
                <a:schemeClr val="tx1"/>
              </a:solidFill>
            </a:rPr>
            <a:t>Ændret </a:t>
          </a:r>
          <a:r>
            <a:rPr lang="da-DK" sz="1200" kern="1200" dirty="0" err="1" smtClean="0">
              <a:solidFill>
                <a:schemeClr val="tx1"/>
              </a:solidFill>
            </a:rPr>
            <a:t>ejerstruktur</a:t>
          </a:r>
          <a:r>
            <a:rPr lang="da-DK" sz="1200" kern="1200" dirty="0" smtClean="0">
              <a:solidFill>
                <a:schemeClr val="tx1"/>
              </a:solidFill>
            </a:rPr>
            <a:t> i Nordkøb A/S</a:t>
          </a:r>
          <a:endParaRPr lang="da-DK" sz="1200" kern="1200" dirty="0">
            <a:solidFill>
              <a:schemeClr val="tx1"/>
            </a:solidFill>
          </a:endParaRPr>
        </a:p>
      </dsp:txBody>
      <dsp:txXfrm>
        <a:off x="1391733" y="360653"/>
        <a:ext cx="5081446" cy="327867"/>
      </dsp:txXfrm>
    </dsp:sp>
    <dsp:sp modelId="{E408DE4F-DB6D-40BE-A350-157F7EFE4D9C}">
      <dsp:nvSpPr>
        <dsp:cNvPr id="0" name=""/>
        <dsp:cNvSpPr/>
      </dsp:nvSpPr>
      <dsp:spPr>
        <a:xfrm>
          <a:off x="1294636" y="688520"/>
          <a:ext cx="5178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69F249-95AB-4B9D-9EB9-AECC4C96915C}">
      <dsp:nvSpPr>
        <dsp:cNvPr id="0" name=""/>
        <dsp:cNvSpPr/>
      </dsp:nvSpPr>
      <dsp:spPr>
        <a:xfrm>
          <a:off x="1391733" y="704914"/>
          <a:ext cx="5081446" cy="327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>
              <a:solidFill>
                <a:schemeClr val="tx1"/>
              </a:solidFill>
            </a:rPr>
            <a:t>10. F</a:t>
          </a:r>
          <a:r>
            <a:rPr lang="da-DK" sz="1200" kern="1200" dirty="0" smtClean="0"/>
            <a:t>ornyelse af Helsingør Kraftvarmeværk – Forsyning Helsingør Varme A/S </a:t>
          </a:r>
          <a:endParaRPr lang="da-DK" sz="1200" kern="1200" dirty="0">
            <a:solidFill>
              <a:srgbClr val="FF0000"/>
            </a:solidFill>
          </a:endParaRPr>
        </a:p>
      </dsp:txBody>
      <dsp:txXfrm>
        <a:off x="1391733" y="704914"/>
        <a:ext cx="5081446" cy="327867"/>
      </dsp:txXfrm>
    </dsp:sp>
    <dsp:sp modelId="{9B6A492E-EC23-46A1-8AFE-973F4E3D832C}">
      <dsp:nvSpPr>
        <dsp:cNvPr id="0" name=""/>
        <dsp:cNvSpPr/>
      </dsp:nvSpPr>
      <dsp:spPr>
        <a:xfrm>
          <a:off x="1294636" y="1032781"/>
          <a:ext cx="5178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7B8998-3317-4256-BCF5-342C1B2ED482}">
      <dsp:nvSpPr>
        <dsp:cNvPr id="0" name=""/>
        <dsp:cNvSpPr/>
      </dsp:nvSpPr>
      <dsp:spPr>
        <a:xfrm>
          <a:off x="1391733" y="1049174"/>
          <a:ext cx="5081446" cy="327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11. Status Kundeservice – Forsyning Helsingør Service A/S</a:t>
          </a:r>
          <a:endParaRPr lang="da-DK" sz="1200" kern="1200" dirty="0">
            <a:solidFill>
              <a:srgbClr val="FF0000"/>
            </a:solidFill>
          </a:endParaRPr>
        </a:p>
      </dsp:txBody>
      <dsp:txXfrm>
        <a:off x="1391733" y="1049174"/>
        <a:ext cx="5081446" cy="327867"/>
      </dsp:txXfrm>
    </dsp:sp>
    <dsp:sp modelId="{36E6E903-409C-4A79-A112-F0118097E7A3}">
      <dsp:nvSpPr>
        <dsp:cNvPr id="0" name=""/>
        <dsp:cNvSpPr/>
      </dsp:nvSpPr>
      <dsp:spPr>
        <a:xfrm>
          <a:off x="1294636" y="1377041"/>
          <a:ext cx="5178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E50248-49F3-4370-A123-95FB4A79BE29}">
      <dsp:nvSpPr>
        <dsp:cNvPr id="0" name=""/>
        <dsp:cNvSpPr/>
      </dsp:nvSpPr>
      <dsp:spPr>
        <a:xfrm>
          <a:off x="1391733" y="1393434"/>
          <a:ext cx="5081446" cy="327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12. Fornyelse af deponeringskapaciteten – Forsyning Helsingør Affald A/S</a:t>
          </a:r>
          <a:endParaRPr lang="da-DK" sz="1200" kern="1200" dirty="0">
            <a:solidFill>
              <a:srgbClr val="FF0000"/>
            </a:solidFill>
          </a:endParaRPr>
        </a:p>
      </dsp:txBody>
      <dsp:txXfrm>
        <a:off x="1391733" y="1393434"/>
        <a:ext cx="5081446" cy="327867"/>
      </dsp:txXfrm>
    </dsp:sp>
    <dsp:sp modelId="{7B863CCB-09EC-4704-976A-2B0DCD035B08}">
      <dsp:nvSpPr>
        <dsp:cNvPr id="0" name=""/>
        <dsp:cNvSpPr/>
      </dsp:nvSpPr>
      <dsp:spPr>
        <a:xfrm>
          <a:off x="1294636" y="1721302"/>
          <a:ext cx="5178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ED1B1D-9BA8-49A1-A973-8BAC29815F05}">
      <dsp:nvSpPr>
        <dsp:cNvPr id="0" name=""/>
        <dsp:cNvSpPr/>
      </dsp:nvSpPr>
      <dsp:spPr>
        <a:xfrm>
          <a:off x="1391733" y="1737695"/>
          <a:ext cx="5081446" cy="327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13. Helsingør Kommunes klima og miljøplan – alle selskaber  </a:t>
          </a:r>
          <a:endParaRPr lang="da-DK" sz="1200" kern="1200" dirty="0"/>
        </a:p>
      </dsp:txBody>
      <dsp:txXfrm>
        <a:off x="1391733" y="1737695"/>
        <a:ext cx="5081446" cy="327867"/>
      </dsp:txXfrm>
    </dsp:sp>
    <dsp:sp modelId="{A08D8076-8360-4E2A-9B61-6E2FAF777E9F}">
      <dsp:nvSpPr>
        <dsp:cNvPr id="0" name=""/>
        <dsp:cNvSpPr/>
      </dsp:nvSpPr>
      <dsp:spPr>
        <a:xfrm>
          <a:off x="1294636" y="2065562"/>
          <a:ext cx="5178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8E3D8D-6961-46F9-AAC0-2DE7DEC8CF74}">
      <dsp:nvSpPr>
        <dsp:cNvPr id="0" name=""/>
        <dsp:cNvSpPr/>
      </dsp:nvSpPr>
      <dsp:spPr>
        <a:xfrm>
          <a:off x="1391733" y="2081955"/>
          <a:ext cx="5081446" cy="327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14. Udbygning af </a:t>
          </a:r>
          <a:r>
            <a:rPr lang="da-DK" sz="1200" kern="1200" dirty="0" err="1" smtClean="0"/>
            <a:t>elnettet</a:t>
          </a:r>
          <a:r>
            <a:rPr lang="da-DK" sz="1200" kern="1200" dirty="0" smtClean="0"/>
            <a:t> – </a:t>
          </a:r>
          <a:r>
            <a:rPr lang="da-DK" sz="1200" kern="1200" dirty="0" err="1" smtClean="0"/>
            <a:t>Elektrus</a:t>
          </a:r>
          <a:r>
            <a:rPr lang="da-DK" sz="1200" kern="1200" dirty="0" smtClean="0"/>
            <a:t> A/S</a:t>
          </a:r>
          <a:endParaRPr lang="da-DK" sz="1200" kern="1200" dirty="0"/>
        </a:p>
      </dsp:txBody>
      <dsp:txXfrm>
        <a:off x="1391733" y="2081955"/>
        <a:ext cx="5081446" cy="327867"/>
      </dsp:txXfrm>
    </dsp:sp>
    <dsp:sp modelId="{3E2754DE-4676-4D0F-9523-5320A83C7B96}">
      <dsp:nvSpPr>
        <dsp:cNvPr id="0" name=""/>
        <dsp:cNvSpPr/>
      </dsp:nvSpPr>
      <dsp:spPr>
        <a:xfrm>
          <a:off x="1294636" y="2409822"/>
          <a:ext cx="5178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F31043-9A7F-48FC-92EB-70EFFE0188AA}">
      <dsp:nvSpPr>
        <dsp:cNvPr id="0" name=""/>
        <dsp:cNvSpPr/>
      </dsp:nvSpPr>
      <dsp:spPr>
        <a:xfrm>
          <a:off x="1391733" y="2426216"/>
          <a:ext cx="5081446" cy="327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15. Øvrige bestyrelser</a:t>
          </a:r>
          <a:endParaRPr lang="da-DK" sz="1200" kern="1200" dirty="0"/>
        </a:p>
      </dsp:txBody>
      <dsp:txXfrm>
        <a:off x="1391733" y="2426216"/>
        <a:ext cx="5081446" cy="327867"/>
      </dsp:txXfrm>
    </dsp:sp>
    <dsp:sp modelId="{E12A9A24-FC38-4AFD-A461-907025382A28}">
      <dsp:nvSpPr>
        <dsp:cNvPr id="0" name=""/>
        <dsp:cNvSpPr/>
      </dsp:nvSpPr>
      <dsp:spPr>
        <a:xfrm>
          <a:off x="1294636" y="2754083"/>
          <a:ext cx="5178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C3A9E8-DD06-4CA7-8199-8ADF1B00118E}">
      <dsp:nvSpPr>
        <dsp:cNvPr id="0" name=""/>
        <dsp:cNvSpPr/>
      </dsp:nvSpPr>
      <dsp:spPr>
        <a:xfrm>
          <a:off x="1391733" y="2770476"/>
          <a:ext cx="5081446" cy="327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 dirty="0" smtClean="0">
              <a:solidFill>
                <a:schemeClr val="accent1"/>
              </a:solidFill>
            </a:rPr>
            <a:t>Proces- og beslutningspunkter</a:t>
          </a:r>
          <a:endParaRPr lang="da-DK" sz="1200" b="1" kern="1200" dirty="0">
            <a:solidFill>
              <a:schemeClr val="accent1"/>
            </a:solidFill>
          </a:endParaRPr>
        </a:p>
      </dsp:txBody>
      <dsp:txXfrm>
        <a:off x="1391733" y="2770476"/>
        <a:ext cx="5081446" cy="327867"/>
      </dsp:txXfrm>
    </dsp:sp>
    <dsp:sp modelId="{012A26A6-789E-420B-A273-56BE789BDDA8}">
      <dsp:nvSpPr>
        <dsp:cNvPr id="0" name=""/>
        <dsp:cNvSpPr/>
      </dsp:nvSpPr>
      <dsp:spPr>
        <a:xfrm>
          <a:off x="1294636" y="3098343"/>
          <a:ext cx="5178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FCEBE1-0BA1-4CFA-BD48-0530BDCA924C}">
      <dsp:nvSpPr>
        <dsp:cNvPr id="0" name=""/>
        <dsp:cNvSpPr/>
      </dsp:nvSpPr>
      <dsp:spPr>
        <a:xfrm>
          <a:off x="1391733" y="3114736"/>
          <a:ext cx="5081446" cy="327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16. Fravigelse af tavshedspligt</a:t>
          </a:r>
          <a:endParaRPr lang="da-DK" sz="1200" kern="1200" dirty="0"/>
        </a:p>
      </dsp:txBody>
      <dsp:txXfrm>
        <a:off x="1391733" y="3114736"/>
        <a:ext cx="5081446" cy="327867"/>
      </dsp:txXfrm>
    </dsp:sp>
    <dsp:sp modelId="{2A516636-0A2D-407A-B97A-7FE17CB08F1E}">
      <dsp:nvSpPr>
        <dsp:cNvPr id="0" name=""/>
        <dsp:cNvSpPr/>
      </dsp:nvSpPr>
      <dsp:spPr>
        <a:xfrm>
          <a:off x="1294636" y="3442604"/>
          <a:ext cx="5178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EC8584-9EFC-45DF-A2B2-83604CB5E13E}">
      <dsp:nvSpPr>
        <dsp:cNvPr id="0" name=""/>
        <dsp:cNvSpPr/>
      </dsp:nvSpPr>
      <dsp:spPr>
        <a:xfrm>
          <a:off x="1391733" y="3458997"/>
          <a:ext cx="5081446" cy="327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17. Kommunikation</a:t>
          </a:r>
          <a:endParaRPr lang="da-DK" sz="1200" kern="1200" dirty="0"/>
        </a:p>
      </dsp:txBody>
      <dsp:txXfrm>
        <a:off x="1391733" y="3458997"/>
        <a:ext cx="5081446" cy="327867"/>
      </dsp:txXfrm>
    </dsp:sp>
    <dsp:sp modelId="{0691B33E-B597-4806-8249-A4359506E6D0}">
      <dsp:nvSpPr>
        <dsp:cNvPr id="0" name=""/>
        <dsp:cNvSpPr/>
      </dsp:nvSpPr>
      <dsp:spPr>
        <a:xfrm>
          <a:off x="1294636" y="3786864"/>
          <a:ext cx="5178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E08BDA-4DE3-48A7-86D9-A7C84396759E}">
      <dsp:nvSpPr>
        <dsp:cNvPr id="0" name=""/>
        <dsp:cNvSpPr/>
      </dsp:nvSpPr>
      <dsp:spPr>
        <a:xfrm>
          <a:off x="1391733" y="3803257"/>
          <a:ext cx="5081446" cy="327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18. Mødeplan 2019</a:t>
          </a:r>
          <a:endParaRPr lang="da-DK" sz="1200" kern="1200" dirty="0"/>
        </a:p>
      </dsp:txBody>
      <dsp:txXfrm>
        <a:off x="1391733" y="3803257"/>
        <a:ext cx="5081446" cy="327867"/>
      </dsp:txXfrm>
    </dsp:sp>
    <dsp:sp modelId="{FD89FDDF-8FB0-4CFE-8862-8DAA37D3BD78}">
      <dsp:nvSpPr>
        <dsp:cNvPr id="0" name=""/>
        <dsp:cNvSpPr/>
      </dsp:nvSpPr>
      <dsp:spPr>
        <a:xfrm>
          <a:off x="1294636" y="4131124"/>
          <a:ext cx="5178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1E28A1-2086-4F45-BD7E-5DEFB59F08C9}">
      <dsp:nvSpPr>
        <dsp:cNvPr id="0" name=""/>
        <dsp:cNvSpPr/>
      </dsp:nvSpPr>
      <dsp:spPr>
        <a:xfrm>
          <a:off x="1391733" y="4147518"/>
          <a:ext cx="5081446" cy="327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19. Eventuelt</a:t>
          </a:r>
          <a:endParaRPr lang="da-DK" sz="1200" kern="1200" dirty="0"/>
        </a:p>
      </dsp:txBody>
      <dsp:txXfrm>
        <a:off x="1391733" y="4147518"/>
        <a:ext cx="5081446" cy="327867"/>
      </dsp:txXfrm>
    </dsp:sp>
    <dsp:sp modelId="{AC042FCB-45A9-43EC-B3DC-E632081DCFA7}">
      <dsp:nvSpPr>
        <dsp:cNvPr id="0" name=""/>
        <dsp:cNvSpPr/>
      </dsp:nvSpPr>
      <dsp:spPr>
        <a:xfrm>
          <a:off x="1294636" y="4475385"/>
          <a:ext cx="5178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11D5E-9090-42DF-AA53-005E08916A83}">
      <dsp:nvSpPr>
        <dsp:cNvPr id="0" name=""/>
        <dsp:cNvSpPr/>
      </dsp:nvSpPr>
      <dsp:spPr>
        <a:xfrm>
          <a:off x="0" y="0"/>
          <a:ext cx="528116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1CFDE1-F180-4180-B0A1-ADFF5A48FF3D}">
      <dsp:nvSpPr>
        <dsp:cNvPr id="0" name=""/>
        <dsp:cNvSpPr/>
      </dsp:nvSpPr>
      <dsp:spPr>
        <a:xfrm>
          <a:off x="0" y="0"/>
          <a:ext cx="1056233" cy="3168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>
              <a:solidFill>
                <a:schemeClr val="bg1"/>
              </a:solidFill>
            </a:rPr>
            <a:t>Bilag</a:t>
          </a:r>
          <a:endParaRPr lang="da-DK" sz="1600" kern="1200" dirty="0">
            <a:solidFill>
              <a:schemeClr val="bg1"/>
            </a:solidFill>
          </a:endParaRPr>
        </a:p>
      </dsp:txBody>
      <dsp:txXfrm>
        <a:off x="0" y="0"/>
        <a:ext cx="1056233" cy="3168351"/>
      </dsp:txXfrm>
    </dsp:sp>
    <dsp:sp modelId="{794530A8-00D0-484E-844F-83A804AE5E64}">
      <dsp:nvSpPr>
        <dsp:cNvPr id="0" name=""/>
        <dsp:cNvSpPr/>
      </dsp:nvSpPr>
      <dsp:spPr>
        <a:xfrm>
          <a:off x="1135450" y="49505"/>
          <a:ext cx="4145715" cy="990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700" strike="sngStrike" kern="1200" dirty="0" smtClean="0">
              <a:solidFill>
                <a:schemeClr val="bg1"/>
              </a:solidFill>
            </a:rPr>
            <a:t>5.1 Budget 2020 – mål og principper</a:t>
          </a:r>
          <a:endParaRPr lang="da-DK" sz="2700" strike="sngStrike" kern="1200" dirty="0">
            <a:solidFill>
              <a:schemeClr val="bg1"/>
            </a:solidFill>
          </a:endParaRPr>
        </a:p>
      </dsp:txBody>
      <dsp:txXfrm>
        <a:off x="1135450" y="49505"/>
        <a:ext cx="4145715" cy="990109"/>
      </dsp:txXfrm>
    </dsp:sp>
    <dsp:sp modelId="{D2BEA5B6-E8D3-4830-B71D-26BD40BDA466}">
      <dsp:nvSpPr>
        <dsp:cNvPr id="0" name=""/>
        <dsp:cNvSpPr/>
      </dsp:nvSpPr>
      <dsp:spPr>
        <a:xfrm>
          <a:off x="1056233" y="1039615"/>
          <a:ext cx="422493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6E8A9-28B1-40EB-A0DF-F55B9777E1B5}">
      <dsp:nvSpPr>
        <dsp:cNvPr id="0" name=""/>
        <dsp:cNvSpPr/>
      </dsp:nvSpPr>
      <dsp:spPr>
        <a:xfrm>
          <a:off x="1135450" y="1089120"/>
          <a:ext cx="4145715" cy="990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2700" kern="1200" dirty="0">
            <a:solidFill>
              <a:schemeClr val="bg1"/>
            </a:solidFill>
          </a:endParaRPr>
        </a:p>
      </dsp:txBody>
      <dsp:txXfrm>
        <a:off x="1135450" y="1089120"/>
        <a:ext cx="4145715" cy="990109"/>
      </dsp:txXfrm>
    </dsp:sp>
    <dsp:sp modelId="{0AF19AA1-A10F-45F7-8E77-C1ED2215D2A7}">
      <dsp:nvSpPr>
        <dsp:cNvPr id="0" name=""/>
        <dsp:cNvSpPr/>
      </dsp:nvSpPr>
      <dsp:spPr>
        <a:xfrm>
          <a:off x="1056233" y="2079230"/>
          <a:ext cx="422493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ABD526-1AAC-4B60-B862-ABE4CF1ACB7C}">
      <dsp:nvSpPr>
        <dsp:cNvPr id="0" name=""/>
        <dsp:cNvSpPr/>
      </dsp:nvSpPr>
      <dsp:spPr>
        <a:xfrm>
          <a:off x="1135450" y="2128736"/>
          <a:ext cx="4145715" cy="990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2700" kern="1200" dirty="0">
            <a:solidFill>
              <a:schemeClr val="bg1"/>
            </a:solidFill>
          </a:endParaRPr>
        </a:p>
      </dsp:txBody>
      <dsp:txXfrm>
        <a:off x="1135450" y="2128736"/>
        <a:ext cx="4145715" cy="990109"/>
      </dsp:txXfrm>
    </dsp:sp>
    <dsp:sp modelId="{87D14FFA-103C-43A2-B6C3-AF20EA71E272}">
      <dsp:nvSpPr>
        <dsp:cNvPr id="0" name=""/>
        <dsp:cNvSpPr/>
      </dsp:nvSpPr>
      <dsp:spPr>
        <a:xfrm>
          <a:off x="1056233" y="3118846"/>
          <a:ext cx="422493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6E8D22-9828-4778-92CE-ABB09999D6D4}">
      <dsp:nvSpPr>
        <dsp:cNvPr id="0" name=""/>
        <dsp:cNvSpPr/>
      </dsp:nvSpPr>
      <dsp:spPr>
        <a:xfrm>
          <a:off x="3862" y="802304"/>
          <a:ext cx="2322395" cy="6903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900" kern="1200" dirty="0" smtClean="0"/>
            <a:t>Forsyning Helsingør </a:t>
          </a:r>
          <a:r>
            <a:rPr lang="da-DK" sz="1900" kern="1200" dirty="0" err="1" smtClean="0"/>
            <a:t>Elhandel</a:t>
          </a:r>
          <a:r>
            <a:rPr lang="da-DK" sz="1900" kern="1200" dirty="0" smtClean="0"/>
            <a:t> A/S</a:t>
          </a:r>
          <a:endParaRPr lang="da-DK" sz="1900" kern="1200" dirty="0"/>
        </a:p>
      </dsp:txBody>
      <dsp:txXfrm>
        <a:off x="3862" y="802304"/>
        <a:ext cx="2322395" cy="690359"/>
      </dsp:txXfrm>
    </dsp:sp>
    <dsp:sp modelId="{940284F7-6D10-41D8-8ACD-416D43294B83}">
      <dsp:nvSpPr>
        <dsp:cNvPr id="0" name=""/>
        <dsp:cNvSpPr/>
      </dsp:nvSpPr>
      <dsp:spPr>
        <a:xfrm>
          <a:off x="3862" y="1492663"/>
          <a:ext cx="2322395" cy="112133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000" kern="1200" dirty="0" smtClean="0"/>
            <a:t>Bestyrelsesmøde den 28. august 2019</a:t>
          </a:r>
          <a:endParaRPr lang="da-DK" sz="2000" kern="1200" dirty="0"/>
        </a:p>
      </dsp:txBody>
      <dsp:txXfrm>
        <a:off x="3862" y="1492663"/>
        <a:ext cx="2322395" cy="1121332"/>
      </dsp:txXfrm>
    </dsp:sp>
    <dsp:sp modelId="{187005E2-D87A-40E6-9C8E-7FD75C4E37F9}">
      <dsp:nvSpPr>
        <dsp:cNvPr id="0" name=""/>
        <dsp:cNvSpPr/>
      </dsp:nvSpPr>
      <dsp:spPr>
        <a:xfrm>
          <a:off x="2651392" y="802304"/>
          <a:ext cx="2322395" cy="6903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900" kern="1200" dirty="0" smtClean="0"/>
            <a:t>Helsingør Kraftvarmeværk A/S</a:t>
          </a:r>
          <a:endParaRPr lang="da-DK" sz="1900" kern="1200" dirty="0"/>
        </a:p>
      </dsp:txBody>
      <dsp:txXfrm>
        <a:off x="2651392" y="802304"/>
        <a:ext cx="2322395" cy="690359"/>
      </dsp:txXfrm>
    </dsp:sp>
    <dsp:sp modelId="{76E536B2-B349-4D4E-BF84-00E38BD2E58E}">
      <dsp:nvSpPr>
        <dsp:cNvPr id="0" name=""/>
        <dsp:cNvSpPr/>
      </dsp:nvSpPr>
      <dsp:spPr>
        <a:xfrm>
          <a:off x="2651392" y="1492663"/>
          <a:ext cx="2322395" cy="112133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000" kern="1200" dirty="0" smtClean="0"/>
            <a:t>Bestyrelsesmøde den 16. september 2019</a:t>
          </a:r>
          <a:endParaRPr lang="da-DK" sz="2000" kern="1200" dirty="0"/>
        </a:p>
      </dsp:txBody>
      <dsp:txXfrm>
        <a:off x="2651392" y="1492663"/>
        <a:ext cx="2322395" cy="1121332"/>
      </dsp:txXfrm>
    </dsp:sp>
    <dsp:sp modelId="{99B24E0E-7916-4BAF-A923-EC650141FB97}">
      <dsp:nvSpPr>
        <dsp:cNvPr id="0" name=""/>
        <dsp:cNvSpPr/>
      </dsp:nvSpPr>
      <dsp:spPr>
        <a:xfrm>
          <a:off x="5298923" y="802304"/>
          <a:ext cx="2322395" cy="6903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900" kern="1200" dirty="0" err="1" smtClean="0"/>
            <a:t>Scanenergi</a:t>
          </a:r>
          <a:r>
            <a:rPr lang="da-DK" sz="1900" kern="1200" dirty="0" smtClean="0"/>
            <a:t> koncernen</a:t>
          </a:r>
          <a:endParaRPr lang="da-DK" sz="1900" kern="1200" dirty="0"/>
        </a:p>
      </dsp:txBody>
      <dsp:txXfrm>
        <a:off x="5298923" y="802304"/>
        <a:ext cx="2322395" cy="690359"/>
      </dsp:txXfrm>
    </dsp:sp>
    <dsp:sp modelId="{BFFCF744-23E4-4784-989D-D18648BC38B0}">
      <dsp:nvSpPr>
        <dsp:cNvPr id="0" name=""/>
        <dsp:cNvSpPr/>
      </dsp:nvSpPr>
      <dsp:spPr>
        <a:xfrm>
          <a:off x="5298923" y="1492663"/>
          <a:ext cx="2322395" cy="112133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000" kern="1200" dirty="0" smtClean="0"/>
            <a:t>Bestyrelsesmøde den 2. oktober 2019</a:t>
          </a:r>
          <a:endParaRPr lang="da-DK" sz="2000" kern="1200" dirty="0"/>
        </a:p>
      </dsp:txBody>
      <dsp:txXfrm>
        <a:off x="5298923" y="1492663"/>
        <a:ext cx="2322395" cy="1121332"/>
      </dsp:txXfrm>
    </dsp:sp>
    <dsp:sp modelId="{A925800D-5F78-45A9-9F28-246E37D87B50}">
      <dsp:nvSpPr>
        <dsp:cNvPr id="0" name=""/>
        <dsp:cNvSpPr/>
      </dsp:nvSpPr>
      <dsp:spPr>
        <a:xfrm>
          <a:off x="7946454" y="802304"/>
          <a:ext cx="2322395" cy="6903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smtClean="0"/>
            <a:t>Nordkøb A/S</a:t>
          </a:r>
          <a:endParaRPr lang="da-DK" sz="2000" kern="1200" dirty="0"/>
        </a:p>
      </dsp:txBody>
      <dsp:txXfrm>
        <a:off x="7946454" y="802304"/>
        <a:ext cx="2322395" cy="690359"/>
      </dsp:txXfrm>
    </dsp:sp>
    <dsp:sp modelId="{77BC4B87-FEBA-4F55-AFE0-9ED1194F90D0}">
      <dsp:nvSpPr>
        <dsp:cNvPr id="0" name=""/>
        <dsp:cNvSpPr/>
      </dsp:nvSpPr>
      <dsp:spPr>
        <a:xfrm>
          <a:off x="7946454" y="1492663"/>
          <a:ext cx="2322395" cy="112133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000" kern="1200" dirty="0" smtClean="0"/>
            <a:t>Bestyrelsesmøde den 12. september 2019</a:t>
          </a:r>
          <a:endParaRPr lang="da-DK" sz="2000" kern="1200" dirty="0"/>
        </a:p>
      </dsp:txBody>
      <dsp:txXfrm>
        <a:off x="7946454" y="1492663"/>
        <a:ext cx="2322395" cy="11213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79820-22B8-9A47-94FC-D3A935BE040A}" type="datetimeFigureOut">
              <a:rPr lang="da-DK" smtClean="0"/>
              <a:t>23-10-2019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30786-94E9-054F-ABDD-C25620FEE76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5610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6380D-191E-4967-9FAB-88D89A5831CE}" type="datetimeFigureOut">
              <a:rPr lang="da-DK" smtClean="0"/>
              <a:t>23-10-2019</a:t>
            </a:fld>
            <a:endParaRPr lang="da-D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00183A-898A-47CA-ACA5-7AAC5C5D8973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2953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0183A-898A-47CA-ACA5-7AAC5C5D8973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23994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890092-1092-4CA5-BBF5-8302DBDA62E3}" type="slidenum">
              <a:rPr lang="da-DK" smtClean="0"/>
              <a:pPr>
                <a:defRPr/>
              </a:pPr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75999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0183A-898A-47CA-ACA5-7AAC5C5D8973}" type="slidenum">
              <a:rPr lang="da-DK" smtClean="0"/>
              <a:t>28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55272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0183A-898A-47CA-ACA5-7AAC5C5D8973}" type="slidenum">
              <a:rPr lang="da-DK" smtClean="0"/>
              <a:t>32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59692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Godkendelsesmyndigheden kan ikke meddele godkendelse til nye ikke-kystnære deponeringsanlæg</a:t>
            </a:r>
          </a:p>
          <a:p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eller nye ikke-kystnære deponeringsenheder for blandet affald.</a:t>
            </a:r>
          </a:p>
          <a:p>
            <a:endParaRPr lang="da-DK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 formoder at det kan vises ved tekniske undersøgelser (fx boringer). Skulle der mod forventning vise sig at ikke at være en entydig og ubrudt grundvandsstrømning syd/sydøst for SAC. Vil arealet vest for SAC formodentligt kunne anvendes.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0183A-898A-47CA-ACA5-7AAC5C5D8973}" type="slidenum">
              <a:rPr lang="da-DK" smtClean="0"/>
              <a:t>35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17352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0183A-898A-47CA-ACA5-7AAC5C5D8973}" type="slidenum">
              <a:rPr lang="da-DK" smtClean="0"/>
              <a:t>41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03662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0183A-898A-47CA-ACA5-7AAC5C5D8973}" type="slidenum">
              <a:rPr lang="da-DK" smtClean="0"/>
              <a:t>49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38821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0183A-898A-47CA-ACA5-7AAC5C5D8973}" type="slidenum">
              <a:rPr lang="da-DK" smtClean="0"/>
              <a:t>50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44631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1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5085384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Klik på ikonet og indsæt billede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5085384"/>
            <a:ext cx="12192000" cy="1800000"/>
          </a:xfrm>
          <a:solidFill>
            <a:schemeClr val="accent1"/>
          </a:solidFill>
          <a:ln>
            <a:noFill/>
          </a:ln>
        </p:spPr>
        <p:txBody>
          <a:bodyPr lIns="702000" tIns="252000" rIns="720000" bIns="1080000" anchor="t" anchorCtr="0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72683" y="6114519"/>
            <a:ext cx="4459221" cy="265584"/>
          </a:xfrm>
        </p:spPr>
        <p:txBody>
          <a:bodyPr/>
          <a:lstStyle>
            <a:lvl1pPr marL="0" indent="0" algn="l">
              <a:buNone/>
              <a:defRPr lang="da-DK" sz="15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smtClean="0"/>
              <a:t>Klik og tilføj navn og stillingsbetegnelse</a:t>
            </a:r>
            <a:endParaRPr lang="da-DK" dirty="0"/>
          </a:p>
        </p:txBody>
      </p:sp>
      <p:sp>
        <p:nvSpPr>
          <p:cNvPr id="10" name="Pladsholder til dato 9"/>
          <p:cNvSpPr>
            <a:spLocks noGrp="1"/>
          </p:cNvSpPr>
          <p:nvPr>
            <p:ph type="dt" sz="half" idx="10"/>
          </p:nvPr>
        </p:nvSpPr>
        <p:spPr>
          <a:xfrm>
            <a:off x="772683" y="6359427"/>
            <a:ext cx="2688299" cy="238125"/>
          </a:xfrm>
        </p:spPr>
        <p:txBody>
          <a:bodyPr/>
          <a:lstStyle>
            <a:lvl1pPr>
              <a:defRPr sz="1500" b="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11" name="Pladsholder til sidefod 10" hidden="1"/>
          <p:cNvSpPr>
            <a:spLocks noGrp="1"/>
          </p:cNvSpPr>
          <p:nvPr>
            <p:ph type="ftr" sz="quarter" idx="11"/>
          </p:nvPr>
        </p:nvSpPr>
        <p:spPr>
          <a:xfrm>
            <a:off x="14065461" y="6334022"/>
            <a:ext cx="5184000" cy="176532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12" name="Pladsholder til diasnummer 11" hidden="1"/>
          <p:cNvSpPr>
            <a:spLocks noGrp="1"/>
          </p:cNvSpPr>
          <p:nvPr>
            <p:ph type="sldNum" sz="quarter" idx="12"/>
          </p:nvPr>
        </p:nvSpPr>
        <p:spPr>
          <a:xfrm>
            <a:off x="13272948" y="6334022"/>
            <a:ext cx="623499" cy="176532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AutoShape 4"/>
          <p:cNvSpPr>
            <a:spLocks/>
          </p:cNvSpPr>
          <p:nvPr userDrawn="1"/>
        </p:nvSpPr>
        <p:spPr bwMode="gray">
          <a:xfrm>
            <a:off x="12179663" y="0"/>
            <a:ext cx="2311400" cy="10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Gitter- og hjælpelinjer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For at se gitter- og hjælpelinjer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1.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Klik på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Vis</a:t>
            </a:r>
            <a:endParaRPr kumimoji="0" lang="da-DK" sz="900" b="0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2. 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Vælg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Gitterlinjer</a:t>
            </a:r>
            <a:endParaRPr kumimoji="0" lang="da-DK" sz="900" b="0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og/eller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Hjælpelinjer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endParaRPr kumimoji="0" lang="da-DK" sz="900" b="1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Tip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: Alt + F9 for hurtig visning af hjælpelinjer</a:t>
            </a:r>
            <a:endParaRPr kumimoji="0" lang="da-DK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393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fa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baggrund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8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960967" y="361950"/>
            <a:ext cx="7823200" cy="2980340"/>
          </a:xfrm>
        </p:spPr>
        <p:txBody>
          <a:bodyPr anchor="b" anchorCtr="0"/>
          <a:lstStyle>
            <a:lvl1pPr>
              <a:lnSpc>
                <a:spcPct val="97000"/>
              </a:lnSpc>
              <a:buFontTx/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Klik og tilføj titel</a:t>
            </a:r>
          </a:p>
        </p:txBody>
      </p:sp>
      <p:sp>
        <p:nvSpPr>
          <p:cNvPr id="10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958851" y="4181673"/>
            <a:ext cx="7825316" cy="360040"/>
          </a:xfrm>
        </p:spPr>
        <p:txBody>
          <a:bodyPr/>
          <a:lstStyle>
            <a:lvl1pPr>
              <a:lnSpc>
                <a:spcPct val="104000"/>
              </a:lnSpc>
              <a:buFontTx/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da-DK" dirty="0" smtClean="0"/>
              <a:t>Klik og tilføj navn</a:t>
            </a:r>
            <a:endParaRPr lang="da-DK" dirty="0"/>
          </a:p>
        </p:txBody>
      </p:sp>
      <p:sp>
        <p:nvSpPr>
          <p:cNvPr id="11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960967" y="4507611"/>
            <a:ext cx="7825316" cy="360040"/>
          </a:xfrm>
        </p:spPr>
        <p:txBody>
          <a:bodyPr/>
          <a:lstStyle>
            <a:lvl1pPr>
              <a:lnSpc>
                <a:spcPct val="104000"/>
              </a:lnSpc>
              <a:buFontTx/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da-DK" dirty="0" smtClean="0"/>
              <a:t>Klik og tilføj stillingsbetegnelse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Pladsholder til tekst streg"/>
          <p:cNvSpPr>
            <a:spLocks noGrp="1"/>
          </p:cNvSpPr>
          <p:nvPr>
            <p:ph type="body" sz="quarter" idx="16" hasCustomPrompt="1"/>
          </p:nvPr>
        </p:nvSpPr>
        <p:spPr>
          <a:xfrm>
            <a:off x="971821" y="3542278"/>
            <a:ext cx="6216000" cy="374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 smtClean="0"/>
              <a:t>.</a:t>
            </a:r>
            <a:endParaRPr lang="da-DK" dirty="0"/>
          </a:p>
        </p:txBody>
      </p:sp>
      <p:pic>
        <p:nvPicPr>
          <p:cNvPr id="14" name="Picture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08" y="5901124"/>
            <a:ext cx="2101824" cy="69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68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6" name="Pladsholder til dato 5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4571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69914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3887-5148-47C4-A39E-DBA558CD09E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6436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14" name="Pladsholder til dato 1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15" name="Pladsholder til sidefod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20" name="Pladsholder til dias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8026" y="5013176"/>
            <a:ext cx="3513876" cy="184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2"/>
          <p:cNvSpPr txBox="1">
            <a:spLocks noChangeArrowheads="1"/>
          </p:cNvSpPr>
          <p:nvPr userDrawn="1"/>
        </p:nvSpPr>
        <p:spPr bwMode="auto">
          <a:xfrm>
            <a:off x="-3801229" y="4246858"/>
            <a:ext cx="3801229" cy="85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8000" bIns="0" anchor="b" anchorCtr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75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For at indsætte sidefod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675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675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675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Indsæt</a:t>
            </a:r>
            <a:r>
              <a:rPr kumimoji="0" lang="da-DK" altLang="da-DK" sz="675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i topmenuen 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675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675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675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Sidehoved og Sidefod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75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sz="675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Sæt hak i </a:t>
            </a:r>
            <a:r>
              <a:rPr kumimoji="0" lang="da-DK" sz="675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Diasnummer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75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4. </a:t>
            </a:r>
            <a:r>
              <a:rPr kumimoji="0" lang="da-DK" sz="675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Indsæt ønsket indhold i </a:t>
            </a:r>
            <a:r>
              <a:rPr kumimoji="0" lang="da-DK" sz="675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Sidefod</a:t>
            </a:r>
            <a:endParaRPr kumimoji="0" lang="da-DK" sz="675" b="0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75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5. </a:t>
            </a:r>
            <a:r>
              <a:rPr kumimoji="0" lang="da-DK" sz="675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sz="675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Anvend på alle </a:t>
            </a:r>
            <a:r>
              <a:rPr kumimoji="0" lang="da-DK" sz="675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eller </a:t>
            </a:r>
            <a:r>
              <a:rPr kumimoji="0" lang="da-DK" sz="675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Anvend</a:t>
            </a:r>
            <a:r>
              <a:rPr kumimoji="0" lang="da-DK" sz="675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hvis det kun skal være på et enkelt slide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"/>
              </a:spcAft>
              <a:buClrTx/>
              <a:buSzTx/>
              <a:buFontTx/>
              <a:buNone/>
              <a:tabLst/>
              <a:defRPr/>
            </a:pPr>
            <a:endParaRPr kumimoji="0" lang="da-DK" sz="675" b="0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uppe 10"/>
          <p:cNvGrpSpPr/>
          <p:nvPr userDrawn="1"/>
        </p:nvGrpSpPr>
        <p:grpSpPr>
          <a:xfrm>
            <a:off x="-2565400" y="1556792"/>
            <a:ext cx="2565400" cy="2027108"/>
            <a:chOff x="-1924050" y="1825625"/>
            <a:chExt cx="1924050" cy="2027108"/>
          </a:xfrm>
        </p:grpSpPr>
        <p:sp>
          <p:nvSpPr>
            <p:cNvPr id="12" name="Rectangle 8"/>
            <p:cNvSpPr/>
            <p:nvPr userDrawn="1"/>
          </p:nvSpPr>
          <p:spPr bwMode="auto">
            <a:xfrm>
              <a:off x="-1924050" y="1825625"/>
              <a:ext cx="1924050" cy="1350370"/>
            </a:xfrm>
            <a:prstGeom prst="rect">
              <a:avLst/>
            </a:prstGeom>
          </p:spPr>
          <p:txBody>
            <a:bodyPr lIns="0" tIns="0" rIns="144000" bIns="0">
              <a:spAutoFit/>
            </a:bodyPr>
            <a:lstStyle/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675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675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675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Punkt-liste 20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2-5 = Punkt-liste indryk 20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b="1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675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675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675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675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" name="Group 6"/>
            <p:cNvGrpSpPr/>
            <p:nvPr userDrawn="1"/>
          </p:nvGrpSpPr>
          <p:grpSpPr>
            <a:xfrm>
              <a:off x="-904613" y="3647286"/>
              <a:ext cx="751501" cy="205447"/>
              <a:chOff x="-904613" y="3511215"/>
              <a:chExt cx="751501" cy="205447"/>
            </a:xfrm>
          </p:grpSpPr>
          <p:pic>
            <p:nvPicPr>
              <p:cNvPr id="17" name="Picture 25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9885" y="3511215"/>
                <a:ext cx="346773" cy="205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26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4613" y="3511215"/>
                <a:ext cx="341539" cy="2054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2" name="Pladsholder til indhold 3"/>
          <p:cNvSpPr>
            <a:spLocks noGrp="1"/>
          </p:cNvSpPr>
          <p:nvPr>
            <p:ph sz="quarter" idx="15"/>
          </p:nvPr>
        </p:nvSpPr>
        <p:spPr>
          <a:xfrm>
            <a:off x="960002" y="2166938"/>
            <a:ext cx="10273151" cy="3416300"/>
          </a:xfrm>
        </p:spPr>
        <p:txBody>
          <a:bodyPr/>
          <a:lstStyle>
            <a:lvl1pPr>
              <a:buClrTx/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  <a:lvl6pPr>
              <a:buClrTx/>
              <a:defRPr>
                <a:solidFill>
                  <a:schemeClr val="tx1"/>
                </a:solidFill>
              </a:defRPr>
            </a:lvl6pPr>
            <a:lvl7pPr>
              <a:buClrTx/>
              <a:defRPr>
                <a:solidFill>
                  <a:schemeClr val="tx1"/>
                </a:solidFill>
              </a:defRPr>
            </a:lvl7pPr>
            <a:lvl8pPr>
              <a:buClrTx/>
              <a:defRPr>
                <a:solidFill>
                  <a:schemeClr val="tx1"/>
                </a:solidFill>
              </a:defRPr>
            </a:lvl8pPr>
            <a:lvl9pPr>
              <a:buClrTx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73763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1" y="2166938"/>
            <a:ext cx="4802716" cy="3416300"/>
          </a:xfrm>
        </p:spPr>
        <p:txBody>
          <a:bodyPr/>
          <a:lstStyle>
            <a:lvl2pPr marL="180000" indent="-180000">
              <a:buFont typeface="Arial" charset="0"/>
              <a:buChar char="•"/>
              <a:defRPr/>
            </a:lvl2pPr>
            <a:lvl3pPr marL="360000" indent="-180000">
              <a:buFont typeface="Arial" charset="0"/>
              <a:buChar char="•"/>
              <a:defRPr/>
            </a:lvl3pPr>
            <a:lvl4pPr marL="540000" indent="-180000">
              <a:buFont typeface="Arial" charset="0"/>
              <a:buChar char="•"/>
              <a:defRPr/>
            </a:lvl4pPr>
            <a:lvl5pPr marL="720000" indent="-180000">
              <a:buFont typeface="Arial" charset="0"/>
              <a:buChar char="•"/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430434" y="2166938"/>
            <a:ext cx="4802717" cy="3416300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Klik på ikonet og indsæt billede</a:t>
            </a:r>
            <a:endParaRPr lang="nb-NO" dirty="0"/>
          </a:p>
        </p:txBody>
      </p:sp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9" name="Gruppe 8"/>
          <p:cNvGrpSpPr/>
          <p:nvPr userDrawn="1"/>
        </p:nvGrpSpPr>
        <p:grpSpPr>
          <a:xfrm>
            <a:off x="-2565400" y="2166939"/>
            <a:ext cx="2565400" cy="2187589"/>
            <a:chOff x="-1924050" y="1825625"/>
            <a:chExt cx="1924050" cy="2187589"/>
          </a:xfrm>
        </p:grpSpPr>
        <p:sp>
          <p:nvSpPr>
            <p:cNvPr id="10" name="Rectangle 8"/>
            <p:cNvSpPr/>
            <p:nvPr userDrawn="1"/>
          </p:nvSpPr>
          <p:spPr bwMode="auto">
            <a:xfrm>
              <a:off x="-1924050" y="1825625"/>
              <a:ext cx="1924050" cy="1938992"/>
            </a:xfrm>
            <a:prstGeom prst="rect">
              <a:avLst/>
            </a:prstGeom>
          </p:spPr>
          <p:txBody>
            <a:bodyPr lIns="0" tIns="0" rIns="144000" bIns="0">
              <a:spAutoFit/>
            </a:bodyPr>
            <a:lstStyle/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6"/>
            <p:cNvGrpSpPr/>
            <p:nvPr userDrawn="1"/>
          </p:nvGrpSpPr>
          <p:grpSpPr>
            <a:xfrm>
              <a:off x="-904613" y="3807767"/>
              <a:ext cx="751501" cy="205447"/>
              <a:chOff x="-904613" y="3671696"/>
              <a:chExt cx="751501" cy="205447"/>
            </a:xfrm>
          </p:grpSpPr>
          <p:pic>
            <p:nvPicPr>
              <p:cNvPr id="12" name="Picture 25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9885" y="3671696"/>
                <a:ext cx="346773" cy="205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26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4613" y="3671696"/>
                <a:ext cx="341539" cy="2054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4" name="Group 1"/>
          <p:cNvGrpSpPr/>
          <p:nvPr userDrawn="1"/>
        </p:nvGrpSpPr>
        <p:grpSpPr>
          <a:xfrm>
            <a:off x="12253011" y="2171436"/>
            <a:ext cx="2544960" cy="2157967"/>
            <a:chOff x="-1908720" y="2657249"/>
            <a:chExt cx="1908720" cy="2157967"/>
          </a:xfrm>
        </p:grpSpPr>
        <p:sp>
          <p:nvSpPr>
            <p:cNvPr id="15" name="Tekstboks 2"/>
            <p:cNvSpPr txBox="1"/>
            <p:nvPr userDrawn="1"/>
          </p:nvSpPr>
          <p:spPr bwMode="auto">
            <a:xfrm>
              <a:off x="-1908720" y="2657249"/>
              <a:ext cx="1908720" cy="1538883"/>
            </a:xfrm>
            <a:prstGeom prst="rect">
              <a:avLst/>
            </a:prstGeom>
            <a:noFill/>
          </p:spPr>
          <p:txBody>
            <a:bodyPr wrap="square" lIns="144000" tIns="0" rIns="0" bIns="0">
              <a:spAutoFit/>
            </a:bodyPr>
            <a:lstStyle/>
            <a:p>
              <a:pPr algn="l" eaLnBrk="1" hangingPunct="1">
                <a:spcAft>
                  <a:spcPts val="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1.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Klik på det lille billede-indsættelsesikon i midten</a:t>
              </a:r>
              <a:b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af pladsholderen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det ønskede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Klik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Beskær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for at ændre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billedets fokus/størrelse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2075" y="3722439"/>
              <a:ext cx="346982" cy="27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4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1752075" y="4526425"/>
              <a:ext cx="248116" cy="288791"/>
            </a:xfrm>
            <a:prstGeom prst="rect">
              <a:avLst/>
            </a:prstGeom>
          </p:spPr>
        </p:pic>
      </p:grp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400" y="1"/>
            <a:ext cx="2316480" cy="129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41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farv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baggrund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1" y="2166938"/>
            <a:ext cx="4802716" cy="34163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430434" y="2166938"/>
            <a:ext cx="4802717" cy="3416300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Klik på ikonet og indsæt billede</a:t>
            </a:r>
            <a:endParaRPr lang="nb-NO" dirty="0"/>
          </a:p>
        </p:txBody>
      </p:sp>
      <p:pic>
        <p:nvPicPr>
          <p:cNvPr id="19" name="Picture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08" y="5901124"/>
            <a:ext cx="2101824" cy="696228"/>
          </a:xfrm>
          <a:prstGeom prst="rect">
            <a:avLst/>
          </a:prstGeom>
        </p:spPr>
      </p:pic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9" name="Gruppe 8"/>
          <p:cNvGrpSpPr/>
          <p:nvPr userDrawn="1"/>
        </p:nvGrpSpPr>
        <p:grpSpPr>
          <a:xfrm>
            <a:off x="-2565400" y="2166939"/>
            <a:ext cx="2565400" cy="2187589"/>
            <a:chOff x="-1924050" y="1825625"/>
            <a:chExt cx="1924050" cy="2187589"/>
          </a:xfrm>
        </p:grpSpPr>
        <p:sp>
          <p:nvSpPr>
            <p:cNvPr id="10" name="Rectangle 8"/>
            <p:cNvSpPr/>
            <p:nvPr userDrawn="1"/>
          </p:nvSpPr>
          <p:spPr bwMode="auto">
            <a:xfrm>
              <a:off x="-1924050" y="1825625"/>
              <a:ext cx="1924050" cy="1938992"/>
            </a:xfrm>
            <a:prstGeom prst="rect">
              <a:avLst/>
            </a:prstGeom>
          </p:spPr>
          <p:txBody>
            <a:bodyPr lIns="0" tIns="0" rIns="144000" bIns="0">
              <a:spAutoFit/>
            </a:bodyPr>
            <a:lstStyle/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6"/>
            <p:cNvGrpSpPr/>
            <p:nvPr userDrawn="1"/>
          </p:nvGrpSpPr>
          <p:grpSpPr>
            <a:xfrm>
              <a:off x="-904613" y="3807767"/>
              <a:ext cx="751501" cy="205447"/>
              <a:chOff x="-904613" y="3671696"/>
              <a:chExt cx="751501" cy="205447"/>
            </a:xfrm>
          </p:grpSpPr>
          <p:pic>
            <p:nvPicPr>
              <p:cNvPr id="12" name="Picture 25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9885" y="3671696"/>
                <a:ext cx="346773" cy="205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26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4613" y="3671696"/>
                <a:ext cx="341539" cy="2054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0" name="Group 1"/>
          <p:cNvGrpSpPr/>
          <p:nvPr userDrawn="1"/>
        </p:nvGrpSpPr>
        <p:grpSpPr>
          <a:xfrm>
            <a:off x="12253011" y="2171436"/>
            <a:ext cx="2544960" cy="2157967"/>
            <a:chOff x="-1908720" y="2657249"/>
            <a:chExt cx="1908720" cy="2157967"/>
          </a:xfrm>
        </p:grpSpPr>
        <p:sp>
          <p:nvSpPr>
            <p:cNvPr id="21" name="Tekstboks 2"/>
            <p:cNvSpPr txBox="1"/>
            <p:nvPr userDrawn="1"/>
          </p:nvSpPr>
          <p:spPr bwMode="auto">
            <a:xfrm>
              <a:off x="-1908720" y="2657249"/>
              <a:ext cx="1908720" cy="1538883"/>
            </a:xfrm>
            <a:prstGeom prst="rect">
              <a:avLst/>
            </a:prstGeom>
            <a:noFill/>
          </p:spPr>
          <p:txBody>
            <a:bodyPr wrap="square" lIns="144000" tIns="0" rIns="0" bIns="0">
              <a:spAutoFit/>
            </a:bodyPr>
            <a:lstStyle/>
            <a:p>
              <a:pPr algn="l" eaLnBrk="1" hangingPunct="1">
                <a:spcAft>
                  <a:spcPts val="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1.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Klik på det lille billede-indsættelsesikon i midten</a:t>
              </a:r>
              <a:b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af pladsholderen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det ønskede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Klik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Beskær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for at ændre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billedets fokus/størrelse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2075" y="3722439"/>
              <a:ext cx="346982" cy="27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4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1752075" y="4526425"/>
              <a:ext cx="248116" cy="288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352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1" y="2166938"/>
            <a:ext cx="4802716" cy="3416300"/>
          </a:xfrm>
        </p:spPr>
        <p:txBody>
          <a:bodyPr/>
          <a:lstStyle>
            <a:lvl1pPr>
              <a:buClrTx/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  <a:lvl6pPr>
              <a:buClrTx/>
              <a:defRPr>
                <a:solidFill>
                  <a:schemeClr val="tx1"/>
                </a:solidFill>
              </a:defRPr>
            </a:lvl6pPr>
            <a:lvl7pPr>
              <a:buClrTx/>
              <a:defRPr>
                <a:solidFill>
                  <a:schemeClr val="tx1"/>
                </a:solidFill>
              </a:defRPr>
            </a:lvl7pPr>
            <a:lvl8pPr>
              <a:buClrTx/>
              <a:defRPr>
                <a:solidFill>
                  <a:schemeClr val="tx1"/>
                </a:solidFill>
              </a:defRPr>
            </a:lvl8pPr>
            <a:lvl9pPr>
              <a:buClrTx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22" name="Pladsholder til indhold 3"/>
          <p:cNvSpPr>
            <a:spLocks noGrp="1"/>
          </p:cNvSpPr>
          <p:nvPr>
            <p:ph sz="quarter" idx="15"/>
          </p:nvPr>
        </p:nvSpPr>
        <p:spPr>
          <a:xfrm>
            <a:off x="6430434" y="2166938"/>
            <a:ext cx="4802717" cy="3416300"/>
          </a:xfrm>
        </p:spPr>
        <p:txBody>
          <a:bodyPr/>
          <a:lstStyle>
            <a:lvl1pPr>
              <a:buClrTx/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  <a:lvl6pPr>
              <a:buClrTx/>
              <a:defRPr>
                <a:solidFill>
                  <a:schemeClr val="tx1"/>
                </a:solidFill>
              </a:defRPr>
            </a:lvl6pPr>
            <a:lvl7pPr>
              <a:buClrTx/>
              <a:defRPr>
                <a:solidFill>
                  <a:schemeClr val="tx1"/>
                </a:solidFill>
              </a:defRPr>
            </a:lvl7pPr>
            <a:lvl8pPr>
              <a:buClrTx/>
              <a:defRPr>
                <a:solidFill>
                  <a:schemeClr val="tx1"/>
                </a:solidFill>
              </a:defRPr>
            </a:lvl8pPr>
            <a:lvl9pPr>
              <a:buClrTx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9" name="Gruppe 8"/>
          <p:cNvGrpSpPr/>
          <p:nvPr userDrawn="1"/>
        </p:nvGrpSpPr>
        <p:grpSpPr>
          <a:xfrm>
            <a:off x="-2565400" y="2166939"/>
            <a:ext cx="2565400" cy="2187589"/>
            <a:chOff x="-1924050" y="1825625"/>
            <a:chExt cx="1924050" cy="2187589"/>
          </a:xfrm>
        </p:grpSpPr>
        <p:sp>
          <p:nvSpPr>
            <p:cNvPr id="10" name="Rectangle 8"/>
            <p:cNvSpPr/>
            <p:nvPr userDrawn="1"/>
          </p:nvSpPr>
          <p:spPr bwMode="auto">
            <a:xfrm>
              <a:off x="-1924050" y="1825625"/>
              <a:ext cx="1924050" cy="1938992"/>
            </a:xfrm>
            <a:prstGeom prst="rect">
              <a:avLst/>
            </a:prstGeom>
          </p:spPr>
          <p:txBody>
            <a:bodyPr lIns="0" tIns="0" rIns="144000" bIns="0">
              <a:spAutoFit/>
            </a:bodyPr>
            <a:lstStyle/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6"/>
            <p:cNvGrpSpPr/>
            <p:nvPr userDrawn="1"/>
          </p:nvGrpSpPr>
          <p:grpSpPr>
            <a:xfrm>
              <a:off x="-904613" y="3807767"/>
              <a:ext cx="751501" cy="205447"/>
              <a:chOff x="-904613" y="3671696"/>
              <a:chExt cx="751501" cy="205447"/>
            </a:xfrm>
          </p:grpSpPr>
          <p:pic>
            <p:nvPicPr>
              <p:cNvPr id="12" name="Picture 25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9885" y="3671696"/>
                <a:ext cx="346773" cy="205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26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4613" y="3671696"/>
                <a:ext cx="341539" cy="2054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0" name="Billed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205" y="1"/>
            <a:ext cx="2316480" cy="1299545"/>
          </a:xfrm>
          <a:prstGeom prst="rect">
            <a:avLst/>
          </a:prstGeom>
        </p:spPr>
      </p:pic>
      <p:grpSp>
        <p:nvGrpSpPr>
          <p:cNvPr id="21" name="Group 1"/>
          <p:cNvGrpSpPr/>
          <p:nvPr userDrawn="1"/>
        </p:nvGrpSpPr>
        <p:grpSpPr>
          <a:xfrm>
            <a:off x="12253011" y="2171436"/>
            <a:ext cx="2544960" cy="2157967"/>
            <a:chOff x="-1908720" y="2657249"/>
            <a:chExt cx="1908720" cy="2157967"/>
          </a:xfrm>
        </p:grpSpPr>
        <p:sp>
          <p:nvSpPr>
            <p:cNvPr id="23" name="Tekstboks 2"/>
            <p:cNvSpPr txBox="1"/>
            <p:nvPr userDrawn="1"/>
          </p:nvSpPr>
          <p:spPr bwMode="auto">
            <a:xfrm>
              <a:off x="-1908720" y="2657249"/>
              <a:ext cx="1908720" cy="1538883"/>
            </a:xfrm>
            <a:prstGeom prst="rect">
              <a:avLst/>
            </a:prstGeom>
            <a:noFill/>
          </p:spPr>
          <p:txBody>
            <a:bodyPr wrap="square" lIns="144000" tIns="0" rIns="0" bIns="0">
              <a:spAutoFit/>
            </a:bodyPr>
            <a:lstStyle/>
            <a:p>
              <a:pPr algn="l" eaLnBrk="1" hangingPunct="1">
                <a:spcAft>
                  <a:spcPts val="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1.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Klik på det lille billede-indsættelsesikon i midten</a:t>
              </a:r>
              <a:b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af pladsholderen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det ønskede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Klik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Beskær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for at ændre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billedets fokus/størrelse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2075" y="3722439"/>
              <a:ext cx="346982" cy="27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4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1752075" y="4526425"/>
              <a:ext cx="248116" cy="288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8685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kon farv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baggrund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1" y="2166938"/>
            <a:ext cx="4802716" cy="34163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22" name="Pladsholder til indhold 3"/>
          <p:cNvSpPr>
            <a:spLocks noGrp="1"/>
          </p:cNvSpPr>
          <p:nvPr>
            <p:ph sz="quarter" idx="15"/>
          </p:nvPr>
        </p:nvSpPr>
        <p:spPr>
          <a:xfrm>
            <a:off x="6430434" y="2166938"/>
            <a:ext cx="4802717" cy="34163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9" name="Gruppe 8"/>
          <p:cNvGrpSpPr/>
          <p:nvPr userDrawn="1"/>
        </p:nvGrpSpPr>
        <p:grpSpPr>
          <a:xfrm>
            <a:off x="-2565400" y="2166939"/>
            <a:ext cx="2565400" cy="2187589"/>
            <a:chOff x="-1924050" y="1825625"/>
            <a:chExt cx="1924050" cy="2187589"/>
          </a:xfrm>
        </p:grpSpPr>
        <p:sp>
          <p:nvSpPr>
            <p:cNvPr id="10" name="Rectangle 8"/>
            <p:cNvSpPr/>
            <p:nvPr userDrawn="1"/>
          </p:nvSpPr>
          <p:spPr bwMode="auto">
            <a:xfrm>
              <a:off x="-1924050" y="1825625"/>
              <a:ext cx="1924050" cy="1938992"/>
            </a:xfrm>
            <a:prstGeom prst="rect">
              <a:avLst/>
            </a:prstGeom>
          </p:spPr>
          <p:txBody>
            <a:bodyPr lIns="0" tIns="0" rIns="144000" bIns="0">
              <a:spAutoFit/>
            </a:bodyPr>
            <a:lstStyle/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6"/>
            <p:cNvGrpSpPr/>
            <p:nvPr userDrawn="1"/>
          </p:nvGrpSpPr>
          <p:grpSpPr>
            <a:xfrm>
              <a:off x="-904613" y="3807767"/>
              <a:ext cx="751501" cy="205447"/>
              <a:chOff x="-904613" y="3671696"/>
              <a:chExt cx="751501" cy="205447"/>
            </a:xfrm>
          </p:grpSpPr>
          <p:pic>
            <p:nvPicPr>
              <p:cNvPr id="12" name="Picture 25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9885" y="3671696"/>
                <a:ext cx="346773" cy="205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26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4613" y="3671696"/>
                <a:ext cx="341539" cy="2054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0" name="Billed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205" y="1"/>
            <a:ext cx="2316480" cy="1299545"/>
          </a:xfrm>
          <a:prstGeom prst="rect">
            <a:avLst/>
          </a:prstGeom>
        </p:spPr>
      </p:pic>
      <p:grpSp>
        <p:nvGrpSpPr>
          <p:cNvPr id="21" name="Group 1"/>
          <p:cNvGrpSpPr/>
          <p:nvPr userDrawn="1"/>
        </p:nvGrpSpPr>
        <p:grpSpPr>
          <a:xfrm>
            <a:off x="12253011" y="2171436"/>
            <a:ext cx="2544960" cy="2157967"/>
            <a:chOff x="-1908720" y="2657249"/>
            <a:chExt cx="1908720" cy="2157967"/>
          </a:xfrm>
        </p:grpSpPr>
        <p:sp>
          <p:nvSpPr>
            <p:cNvPr id="23" name="Tekstboks 2"/>
            <p:cNvSpPr txBox="1"/>
            <p:nvPr userDrawn="1"/>
          </p:nvSpPr>
          <p:spPr bwMode="auto">
            <a:xfrm>
              <a:off x="-1908720" y="2657249"/>
              <a:ext cx="1908720" cy="1538883"/>
            </a:xfrm>
            <a:prstGeom prst="rect">
              <a:avLst/>
            </a:prstGeom>
            <a:noFill/>
          </p:spPr>
          <p:txBody>
            <a:bodyPr wrap="square" lIns="144000" tIns="0" rIns="0" bIns="0">
              <a:spAutoFit/>
            </a:bodyPr>
            <a:lstStyle/>
            <a:p>
              <a:pPr algn="l" eaLnBrk="1" hangingPunct="1">
                <a:spcAft>
                  <a:spcPts val="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1.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Klik på det lille billede-indsættelsesikon i midten</a:t>
              </a:r>
              <a:b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af pladsholderen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det ønskede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Klik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Beskær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for at ændre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billedets fokus/størrelse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2075" y="3722439"/>
              <a:ext cx="346982" cy="27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4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1752075" y="4526425"/>
              <a:ext cx="248116" cy="288791"/>
            </a:xfrm>
            <a:prstGeom prst="rect">
              <a:avLst/>
            </a:prstGeom>
          </p:spPr>
        </p:pic>
      </p:grpSp>
      <p:pic>
        <p:nvPicPr>
          <p:cNvPr id="26" name="Picture logo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08" y="5901124"/>
            <a:ext cx="2101824" cy="69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18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14" name="Pladsholder til dato 1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15" name="Pladsholder til sidefod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20" name="Pladsholder til dias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8026" y="5013176"/>
            <a:ext cx="3513876" cy="184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2"/>
          <p:cNvSpPr txBox="1">
            <a:spLocks noChangeArrowheads="1"/>
          </p:cNvSpPr>
          <p:nvPr userDrawn="1"/>
        </p:nvSpPr>
        <p:spPr bwMode="auto">
          <a:xfrm>
            <a:off x="-3801229" y="4004484"/>
            <a:ext cx="3801229" cy="10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b" anchorCtr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For at indsætte sidefod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Indsæt</a:t>
            </a:r>
            <a:r>
              <a:rPr kumimoji="0" lang="da-DK" alt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i topmenuen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Sidehoved og Sidefod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Sæt hak i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Diasnummer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4. 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Indsæt ønsket indhold i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Sidefod</a:t>
            </a:r>
            <a:endParaRPr kumimoji="0" lang="da-DK" sz="900" b="0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5. 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Anvend på alle 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eller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Anvend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hvis det kun skal være på et enkelt slide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endParaRPr kumimoji="0" lang="da-DK" sz="900" b="0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uppe 10"/>
          <p:cNvGrpSpPr/>
          <p:nvPr userDrawn="1"/>
        </p:nvGrpSpPr>
        <p:grpSpPr>
          <a:xfrm>
            <a:off x="-2565400" y="1556792"/>
            <a:ext cx="2565400" cy="2027108"/>
            <a:chOff x="-1924050" y="1825625"/>
            <a:chExt cx="1924050" cy="2027108"/>
          </a:xfrm>
        </p:grpSpPr>
        <p:sp>
          <p:nvSpPr>
            <p:cNvPr id="12" name="Rectangle 8"/>
            <p:cNvSpPr/>
            <p:nvPr userDrawn="1"/>
          </p:nvSpPr>
          <p:spPr bwMode="auto">
            <a:xfrm>
              <a:off x="-1924050" y="1825625"/>
              <a:ext cx="1924050" cy="1800493"/>
            </a:xfrm>
            <a:prstGeom prst="rect">
              <a:avLst/>
            </a:prstGeom>
          </p:spPr>
          <p:txBody>
            <a:bodyPr lIns="0" tIns="0" rIns="144000" bIns="0">
              <a:spAutoFit/>
            </a:bodyPr>
            <a:lstStyle/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Punkt-liste 20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2-5 = Punkt-liste indryk 20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" name="Group 6"/>
            <p:cNvGrpSpPr/>
            <p:nvPr userDrawn="1"/>
          </p:nvGrpSpPr>
          <p:grpSpPr>
            <a:xfrm>
              <a:off x="-904613" y="3647286"/>
              <a:ext cx="751501" cy="205447"/>
              <a:chOff x="-904613" y="3511215"/>
              <a:chExt cx="751501" cy="205447"/>
            </a:xfrm>
          </p:grpSpPr>
          <p:pic>
            <p:nvPicPr>
              <p:cNvPr id="17" name="Picture 25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9885" y="3511215"/>
                <a:ext cx="346773" cy="205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26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4613" y="3511215"/>
                <a:ext cx="341539" cy="2054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2" name="Pladsholder til indhold 3"/>
          <p:cNvSpPr>
            <a:spLocks noGrp="1"/>
          </p:cNvSpPr>
          <p:nvPr>
            <p:ph sz="quarter" idx="15"/>
          </p:nvPr>
        </p:nvSpPr>
        <p:spPr>
          <a:xfrm>
            <a:off x="960000" y="2166938"/>
            <a:ext cx="10273151" cy="3416300"/>
          </a:xfrm>
        </p:spPr>
        <p:txBody>
          <a:bodyPr/>
          <a:lstStyle>
            <a:lvl1pPr>
              <a:buClrTx/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  <a:lvl6pPr>
              <a:buClrTx/>
              <a:defRPr>
                <a:solidFill>
                  <a:schemeClr val="tx1"/>
                </a:solidFill>
              </a:defRPr>
            </a:lvl6pPr>
            <a:lvl7pPr>
              <a:buClrTx/>
              <a:defRPr>
                <a:solidFill>
                  <a:schemeClr val="tx1"/>
                </a:solidFill>
              </a:defRPr>
            </a:lvl7pPr>
            <a:lvl8pPr>
              <a:buClrTx/>
              <a:defRPr>
                <a:solidFill>
                  <a:schemeClr val="tx1"/>
                </a:solidFill>
              </a:defRPr>
            </a:lvl8pPr>
            <a:lvl9pPr>
              <a:buClrTx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1479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små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baggrund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60001" y="361950"/>
            <a:ext cx="10273151" cy="14454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8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2351585" y="2166938"/>
            <a:ext cx="3409983" cy="902284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sp>
        <p:nvSpPr>
          <p:cNvPr id="11" name="Pladsholder til billede 4"/>
          <p:cNvSpPr>
            <a:spLocks noGrp="1"/>
          </p:cNvSpPr>
          <p:nvPr>
            <p:ph type="pic" sz="quarter" idx="15" hasCustomPrompt="1"/>
          </p:nvPr>
        </p:nvSpPr>
        <p:spPr>
          <a:xfrm>
            <a:off x="960001" y="2167200"/>
            <a:ext cx="1201737" cy="902022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sp>
        <p:nvSpPr>
          <p:cNvPr id="12" name="Pladsholder til billede 5"/>
          <p:cNvSpPr>
            <a:spLocks noGrp="1"/>
          </p:cNvSpPr>
          <p:nvPr>
            <p:ph type="pic" sz="quarter" idx="16" hasCustomPrompt="1"/>
          </p:nvPr>
        </p:nvSpPr>
        <p:spPr>
          <a:xfrm>
            <a:off x="958852" y="3338160"/>
            <a:ext cx="1201737" cy="902022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sp>
        <p:nvSpPr>
          <p:cNvPr id="14" name="Pladsholder til billede 6"/>
          <p:cNvSpPr>
            <a:spLocks noGrp="1"/>
          </p:cNvSpPr>
          <p:nvPr>
            <p:ph type="pic" sz="quarter" idx="18" hasCustomPrompt="1"/>
          </p:nvPr>
        </p:nvSpPr>
        <p:spPr>
          <a:xfrm>
            <a:off x="958852" y="4509120"/>
            <a:ext cx="1201737" cy="902022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sp>
        <p:nvSpPr>
          <p:cNvPr id="9" name="Pladsholder til billede 7"/>
          <p:cNvSpPr>
            <a:spLocks noGrp="1"/>
          </p:cNvSpPr>
          <p:nvPr>
            <p:ph type="pic" sz="quarter" idx="14" hasCustomPrompt="1"/>
          </p:nvPr>
        </p:nvSpPr>
        <p:spPr>
          <a:xfrm>
            <a:off x="6430434" y="2166938"/>
            <a:ext cx="1201737" cy="902022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sp>
        <p:nvSpPr>
          <p:cNvPr id="13" name="Pladsholder til billede 8"/>
          <p:cNvSpPr>
            <a:spLocks noGrp="1"/>
          </p:cNvSpPr>
          <p:nvPr>
            <p:ph type="pic" sz="quarter" idx="17" hasCustomPrompt="1"/>
          </p:nvPr>
        </p:nvSpPr>
        <p:spPr>
          <a:xfrm>
            <a:off x="6432001" y="3338029"/>
            <a:ext cx="1201737" cy="902022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sp>
        <p:nvSpPr>
          <p:cNvPr id="18" name="Pladsholder til billede 9"/>
          <p:cNvSpPr>
            <a:spLocks noGrp="1"/>
          </p:cNvSpPr>
          <p:nvPr>
            <p:ph type="pic" sz="quarter" idx="20" hasCustomPrompt="1"/>
          </p:nvPr>
        </p:nvSpPr>
        <p:spPr>
          <a:xfrm>
            <a:off x="6430434" y="4509120"/>
            <a:ext cx="1201737" cy="902022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sp>
        <p:nvSpPr>
          <p:cNvPr id="19" name="Pladsholder til dato 18" hidden="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20" name="Pladsholder til sidefod 19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21" name="Pladsholder til diasnummer 20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2" name="Pladsholder til tekst 2"/>
          <p:cNvSpPr>
            <a:spLocks noGrp="1"/>
          </p:cNvSpPr>
          <p:nvPr>
            <p:ph type="body" sz="quarter" idx="24"/>
          </p:nvPr>
        </p:nvSpPr>
        <p:spPr>
          <a:xfrm>
            <a:off x="2351585" y="3338160"/>
            <a:ext cx="3409983" cy="902284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sp>
        <p:nvSpPr>
          <p:cNvPr id="23" name="Pladsholder til tekst 2"/>
          <p:cNvSpPr>
            <a:spLocks noGrp="1"/>
          </p:cNvSpPr>
          <p:nvPr>
            <p:ph type="body" sz="quarter" idx="25"/>
          </p:nvPr>
        </p:nvSpPr>
        <p:spPr>
          <a:xfrm>
            <a:off x="2351585" y="4507618"/>
            <a:ext cx="3409983" cy="902284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sp>
        <p:nvSpPr>
          <p:cNvPr id="24" name="Pladsholder til tekst 2"/>
          <p:cNvSpPr>
            <a:spLocks noGrp="1"/>
          </p:cNvSpPr>
          <p:nvPr>
            <p:ph type="body" sz="quarter" idx="26"/>
          </p:nvPr>
        </p:nvSpPr>
        <p:spPr>
          <a:xfrm>
            <a:off x="7823169" y="2167200"/>
            <a:ext cx="3409983" cy="902284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sp>
        <p:nvSpPr>
          <p:cNvPr id="25" name="Pladsholder til tekst 2"/>
          <p:cNvSpPr>
            <a:spLocks noGrp="1"/>
          </p:cNvSpPr>
          <p:nvPr>
            <p:ph type="body" sz="quarter" idx="27"/>
          </p:nvPr>
        </p:nvSpPr>
        <p:spPr>
          <a:xfrm>
            <a:off x="7823169" y="3337200"/>
            <a:ext cx="3409983" cy="902284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sp>
        <p:nvSpPr>
          <p:cNvPr id="26" name="Pladsholder til tekst 2"/>
          <p:cNvSpPr>
            <a:spLocks noGrp="1"/>
          </p:cNvSpPr>
          <p:nvPr>
            <p:ph type="body" sz="quarter" idx="28"/>
          </p:nvPr>
        </p:nvSpPr>
        <p:spPr>
          <a:xfrm>
            <a:off x="7823169" y="4507200"/>
            <a:ext cx="3409983" cy="902284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pic>
        <p:nvPicPr>
          <p:cNvPr id="27" name="Billede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400" y="1"/>
            <a:ext cx="2316480" cy="1299545"/>
          </a:xfrm>
          <a:prstGeom prst="rect">
            <a:avLst/>
          </a:prstGeom>
        </p:spPr>
      </p:pic>
      <p:pic>
        <p:nvPicPr>
          <p:cNvPr id="28" name="Picture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08" y="5901124"/>
            <a:ext cx="2101824" cy="69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56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lede +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tIns="540000" anchor="ctr" anchorCtr="0"/>
          <a:lstStyle>
            <a:lvl1pPr marL="0" indent="0" algn="ctr">
              <a:buNone/>
              <a:tabLst>
                <a:tab pos="1700213" algn="l"/>
              </a:tabLst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 smtClean="0"/>
              <a:t>Klik på ikonet og indsæt billede</a:t>
            </a:r>
            <a:endParaRPr lang="da-DK" dirty="0"/>
          </a:p>
        </p:txBody>
      </p:sp>
      <p:sp>
        <p:nvSpPr>
          <p:cNvPr id="13" name="Pladsholder til billede 2"/>
          <p:cNvSpPr>
            <a:spLocks noGrp="1"/>
          </p:cNvSpPr>
          <p:nvPr>
            <p:ph type="pic" sz="quarter" idx="15" hasCustomPrompt="1"/>
          </p:nvPr>
        </p:nvSpPr>
        <p:spPr>
          <a:xfrm>
            <a:off x="960000" y="4109816"/>
            <a:ext cx="2543712" cy="1908000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838200" y="6970294"/>
            <a:ext cx="2743200" cy="365125"/>
          </a:xfrm>
        </p:spPr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4038600" y="6970294"/>
            <a:ext cx="4114800" cy="365125"/>
          </a:xfrm>
        </p:spPr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8610600" y="6970294"/>
            <a:ext cx="2743200" cy="365125"/>
          </a:xfrm>
        </p:spPr>
        <p:txBody>
          <a:bodyPr/>
          <a:lstStyle/>
          <a:p>
            <a:fld id="{45D37B1E-C366-494F-A587-962AD9AABC83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0" name="Group 1"/>
          <p:cNvGrpSpPr/>
          <p:nvPr userDrawn="1"/>
        </p:nvGrpSpPr>
        <p:grpSpPr>
          <a:xfrm>
            <a:off x="12253011" y="2657250"/>
            <a:ext cx="2544960" cy="2929007"/>
            <a:chOff x="-1908720" y="2657249"/>
            <a:chExt cx="1908720" cy="2929007"/>
          </a:xfrm>
        </p:grpSpPr>
        <p:sp>
          <p:nvSpPr>
            <p:cNvPr id="11" name="Tekstboks 2"/>
            <p:cNvSpPr txBox="1"/>
            <p:nvPr userDrawn="1"/>
          </p:nvSpPr>
          <p:spPr bwMode="auto">
            <a:xfrm>
              <a:off x="-1908720" y="2657249"/>
              <a:ext cx="1908720" cy="2929007"/>
            </a:xfrm>
            <a:prstGeom prst="rect">
              <a:avLst/>
            </a:prstGeom>
            <a:noFill/>
          </p:spPr>
          <p:txBody>
            <a:bodyPr wrap="square" lIns="144000" tIns="0" rIns="0" bIns="0">
              <a:spAutoFit/>
            </a:bodyPr>
            <a:lstStyle/>
            <a:p>
              <a:pPr algn="l" eaLnBrk="1" hangingPunct="1">
                <a:spcAft>
                  <a:spcPts val="60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1.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Klik på det lille billede-indsættelsesikon i midten</a:t>
              </a:r>
              <a:b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af pladsholderen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det ønskede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Klik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Beskær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for at ændre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billedets fokus/størrelse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fontAlgn="auto" hangingPunct="1">
                <a:spcBef>
                  <a:spcPts val="600"/>
                </a:spcBef>
                <a:spcAft>
                  <a:spcPts val="240"/>
                </a:spcAft>
                <a:buFontTx/>
                <a:buNone/>
                <a:defRPr/>
              </a:pPr>
              <a:endParaRPr 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Tip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: Hvis du sletter billedet, og sætter et ny ind, kan billedet lægge sig foran ikonet, hvis dette sker, skal du vælge billedet, højreklik og vælg </a:t>
              </a: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Placer bagest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2075" y="3807915"/>
              <a:ext cx="346982" cy="27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752075" y="4611901"/>
              <a:ext cx="248116" cy="288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2658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960967" y="361950"/>
            <a:ext cx="7823200" cy="2980340"/>
          </a:xfrm>
        </p:spPr>
        <p:txBody>
          <a:bodyPr anchor="b" anchorCtr="0"/>
          <a:lstStyle>
            <a:lvl1pPr>
              <a:lnSpc>
                <a:spcPct val="97000"/>
              </a:lnSpc>
              <a:buFontTx/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 smtClean="0"/>
              <a:t>Klik og tilføj titel</a:t>
            </a:r>
          </a:p>
        </p:txBody>
      </p:sp>
      <p:sp>
        <p:nvSpPr>
          <p:cNvPr id="10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958851" y="4181673"/>
            <a:ext cx="7825316" cy="360040"/>
          </a:xfrm>
        </p:spPr>
        <p:txBody>
          <a:bodyPr/>
          <a:lstStyle>
            <a:lvl1pPr>
              <a:lnSpc>
                <a:spcPct val="104000"/>
              </a:lnSpc>
              <a:buFontTx/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da-DK" dirty="0" smtClean="0"/>
              <a:t>Klik og tilføj navn</a:t>
            </a:r>
            <a:endParaRPr lang="da-DK" dirty="0"/>
          </a:p>
        </p:txBody>
      </p:sp>
      <p:sp>
        <p:nvSpPr>
          <p:cNvPr id="11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960967" y="4507611"/>
            <a:ext cx="7825316" cy="360040"/>
          </a:xfrm>
        </p:spPr>
        <p:txBody>
          <a:bodyPr/>
          <a:lstStyle>
            <a:lvl1pPr>
              <a:lnSpc>
                <a:spcPct val="104000"/>
              </a:lnSpc>
              <a:buFontTx/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da-DK" dirty="0" smtClean="0"/>
              <a:t>Klik og tilføj stillingsbetegnelse</a:t>
            </a:r>
            <a:endParaRPr lang="da-DK" dirty="0"/>
          </a:p>
        </p:txBody>
      </p:sp>
      <p:sp>
        <p:nvSpPr>
          <p:cNvPr id="9" name="Pladsholder til tekst streg"/>
          <p:cNvSpPr>
            <a:spLocks noGrp="1"/>
          </p:cNvSpPr>
          <p:nvPr>
            <p:ph type="body" sz="quarter" idx="16" hasCustomPrompt="1"/>
          </p:nvPr>
        </p:nvSpPr>
        <p:spPr>
          <a:xfrm>
            <a:off x="971821" y="3542278"/>
            <a:ext cx="6216000" cy="374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.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2622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001" y="188641"/>
            <a:ext cx="10273151" cy="144546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001" y="1993630"/>
            <a:ext cx="10273151" cy="38116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</a:p>
          <a:p>
            <a:pPr lvl="5"/>
            <a:r>
              <a:rPr lang="da-DK" dirty="0" smtClean="0"/>
              <a:t>Sjette niveau</a:t>
            </a:r>
          </a:p>
          <a:p>
            <a:pPr lvl="6"/>
            <a:r>
              <a:rPr lang="da-DK" dirty="0" smtClean="0"/>
              <a:t>Syvende niveau</a:t>
            </a:r>
          </a:p>
          <a:p>
            <a:pPr lvl="7"/>
            <a:r>
              <a:rPr lang="da-DK" dirty="0" smtClean="0"/>
              <a:t>Ottende niveau</a:t>
            </a:r>
          </a:p>
          <a:p>
            <a:pPr lvl="8"/>
            <a:r>
              <a:rPr lang="da-DK" dirty="0" smtClean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2"/>
          </p:nvPr>
        </p:nvSpPr>
        <p:spPr>
          <a:xfrm>
            <a:off x="13392811" y="5971447"/>
            <a:ext cx="1152128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2513" y="6334022"/>
            <a:ext cx="5184000" cy="1765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cap="all" baseline="0">
                <a:solidFill>
                  <a:schemeClr val="accent1"/>
                </a:solidFill>
              </a:defRPr>
            </a:lvl1pPr>
          </a:lstStyle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0000" y="6334022"/>
            <a:ext cx="623499" cy="1765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>
                <a:solidFill>
                  <a:schemeClr val="accent1"/>
                </a:solidFill>
              </a:defRPr>
            </a:lvl1pPr>
          </a:lstStyle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9" name="Picture logo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5952970"/>
            <a:ext cx="205811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2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3" r:id="rId3"/>
    <p:sldLayoutId id="2147483667" r:id="rId4"/>
    <p:sldLayoutId id="2147483666" r:id="rId5"/>
    <p:sldLayoutId id="2147483650" r:id="rId6"/>
    <p:sldLayoutId id="2147483662" r:id="rId7"/>
    <p:sldLayoutId id="2147483660" r:id="rId8"/>
    <p:sldLayoutId id="2147483664" r:id="rId9"/>
    <p:sldLayoutId id="2147483665" r:id="rId10"/>
    <p:sldLayoutId id="2147483654" r:id="rId11"/>
    <p:sldLayoutId id="2147483655" r:id="rId12"/>
    <p:sldLayoutId id="2147483668" r:id="rId13"/>
    <p:sldLayoutId id="2147483669" r:id="rId1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9000"/>
        </a:lnSpc>
        <a:spcBef>
          <a:spcPts val="0"/>
        </a:spcBef>
        <a:buFont typeface="Calibri" panose="020F0502020204030204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0" y="3789040"/>
            <a:ext cx="12192000" cy="2016224"/>
          </a:xfrm>
        </p:spPr>
        <p:txBody>
          <a:bodyPr/>
          <a:lstStyle/>
          <a:p>
            <a:r>
              <a:rPr lang="da-DK" sz="1600" b="1" dirty="0"/>
              <a:t>Bestyrelsesmøde den </a:t>
            </a:r>
            <a:r>
              <a:rPr lang="da-DK" sz="1600" b="1" dirty="0" smtClean="0"/>
              <a:t>29. august 2019 </a:t>
            </a:r>
            <a:r>
              <a:rPr lang="da-DK" sz="1600" b="1" dirty="0"/>
              <a:t>i:</a:t>
            </a:r>
            <a:br>
              <a:rPr lang="da-DK" sz="1600" b="1" dirty="0"/>
            </a:br>
            <a:r>
              <a:rPr lang="da-DK" sz="1600" dirty="0"/>
              <a:t>Forsyning Helsingør A/S</a:t>
            </a:r>
            <a:br>
              <a:rPr lang="da-DK" sz="1600" dirty="0"/>
            </a:br>
            <a:r>
              <a:rPr lang="da-DK" sz="1600" dirty="0"/>
              <a:t>Forsyning Helsingør Service A/S</a:t>
            </a:r>
            <a:br>
              <a:rPr lang="da-DK" sz="1600" dirty="0"/>
            </a:br>
            <a:r>
              <a:rPr lang="da-DK" sz="1600" dirty="0"/>
              <a:t>Forsyning Helsingør Varme A/S</a:t>
            </a:r>
            <a:br>
              <a:rPr lang="da-DK" sz="1600" dirty="0"/>
            </a:br>
            <a:r>
              <a:rPr lang="da-DK" sz="1600" dirty="0"/>
              <a:t>Forsyning Helsingør Affald A/S</a:t>
            </a:r>
            <a:br>
              <a:rPr lang="da-DK" sz="1600" dirty="0"/>
            </a:br>
            <a:r>
              <a:rPr lang="da-DK" sz="1600" dirty="0" smtClean="0"/>
              <a:t>Elektrus A/S</a:t>
            </a:r>
            <a:endParaRPr lang="da-DK" sz="1600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3789039"/>
          </a:xfrm>
          <a:prstGeom prst="rect">
            <a:avLst/>
          </a:prstGeom>
        </p:spPr>
      </p:pic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1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0097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Regulatoriske</a:t>
            </a:r>
            <a:r>
              <a:rPr lang="da-DK" dirty="0" smtClean="0"/>
              <a:t> forhold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Koncernselskabernes </a:t>
            </a:r>
            <a:r>
              <a:rPr lang="da-DK" dirty="0" err="1"/>
              <a:t>regulatoriske</a:t>
            </a:r>
            <a:r>
              <a:rPr lang="da-DK" dirty="0"/>
              <a:t> forhold pr. juni 2019 blev præsenteret for bestyrelsen.</a:t>
            </a:r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5998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Anlægsinvesteringer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11</a:t>
            </a:fld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Anlægsrapporteringen pr. juni 2019 blev præsenteret for bestyrelsen. Koncernens selskaber har ved udgangen af juni investeret for i alt 170,4 mio.kr., svarende til 43 pct. af det samlede reviderede an-lægsbudget for helåret 2019.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Bestyrelsen tog den samlede økonomi- og ledelsesrapportering for koncernen til efterretning.</a:t>
            </a:r>
          </a:p>
          <a:p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6675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800" dirty="0"/>
              <a:t>5</a:t>
            </a:r>
            <a:r>
              <a:rPr lang="da-DK" sz="3800" dirty="0" smtClean="0"/>
              <a:t>. </a:t>
            </a:r>
            <a:r>
              <a:rPr lang="da-DK" sz="3800" strike="sngStrike" dirty="0" smtClean="0"/>
              <a:t>Budget 2020 – mål og principper</a:t>
            </a:r>
            <a:endParaRPr lang="da-DK" sz="3800" strike="sngStrike" dirty="0"/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341" y="3212976"/>
            <a:ext cx="4417069" cy="2182885"/>
          </a:xfrm>
        </p:spPr>
      </p:pic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12</a:t>
            </a:fld>
            <a:endParaRPr lang="da-DK" dirty="0"/>
          </a:p>
        </p:txBody>
      </p:sp>
      <p:graphicFrame>
        <p:nvGraphicFramePr>
          <p:cNvPr id="8" name="Pladsholder til indhold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6593482"/>
              </p:ext>
            </p:extLst>
          </p:nvPr>
        </p:nvGraphicFramePr>
        <p:xfrm>
          <a:off x="960677" y="2192824"/>
          <a:ext cx="5281166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014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0001" y="188641"/>
            <a:ext cx="10464591" cy="1445461"/>
          </a:xfrm>
        </p:spPr>
        <p:txBody>
          <a:bodyPr/>
          <a:lstStyle/>
          <a:p>
            <a:r>
              <a:rPr lang="da-DK" sz="3600" dirty="0" smtClean="0"/>
              <a:t>5. Budget </a:t>
            </a:r>
            <a:r>
              <a:rPr lang="da-DK" sz="3600" dirty="0"/>
              <a:t>2020 – </a:t>
            </a:r>
            <a:r>
              <a:rPr lang="da-DK" sz="3600" dirty="0" smtClean="0"/>
              <a:t>mål &amp; principper </a:t>
            </a:r>
            <a:endParaRPr lang="da-DK" sz="3600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13</a:t>
            </a:fld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5"/>
          </p:nvPr>
        </p:nvSpPr>
        <p:spPr>
          <a:xfrm>
            <a:off x="960000" y="1844824"/>
            <a:ext cx="10273151" cy="3738414"/>
          </a:xfrm>
        </p:spPr>
        <p:txBody>
          <a:bodyPr/>
          <a:lstStyle/>
          <a:p>
            <a:pPr>
              <a:buClr>
                <a:schemeClr val="accent1"/>
              </a:buClr>
              <a:buNone/>
            </a:pPr>
            <a:r>
              <a:rPr lang="da-DK" sz="1600" dirty="0"/>
              <a:t>Tavshedspligt ej fraveget for dette punkt. </a:t>
            </a:r>
          </a:p>
          <a:p>
            <a:pPr>
              <a:buNone/>
            </a:pPr>
            <a:endParaRPr lang="da-DK" dirty="0"/>
          </a:p>
          <a:p>
            <a:pPr>
              <a:buClr>
                <a:schemeClr val="accent1"/>
              </a:buClr>
              <a:buNone/>
            </a:pPr>
            <a:endParaRPr lang="da-DK" sz="1600" dirty="0"/>
          </a:p>
          <a:p>
            <a:pPr>
              <a:buClr>
                <a:schemeClr val="accent1"/>
              </a:buClr>
              <a:buNone/>
            </a:pPr>
            <a:endParaRPr lang="da-DK" sz="1600" dirty="0"/>
          </a:p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6008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6. Forsikringsgennemgang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14</a:t>
            </a:fld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5"/>
          </p:nvPr>
        </p:nvSpPr>
        <p:spPr>
          <a:xfrm>
            <a:off x="623392" y="1405826"/>
            <a:ext cx="10273151" cy="3895382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a-DK" sz="1800" dirty="0"/>
              <a:t>I henhold til direktionsinstruks skal der årligt over for bestyrelsen ske en gennemgang af koncernens forsikringsforhold. 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da-DK" sz="1800" dirty="0"/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a-DK" sz="1800" dirty="0"/>
              <a:t>Samtlige Forsyning Helsingørs forsikringer blev sendt i udbud i sommeren 2017, dog med undtagelse af Helsingør Kraftvarmeværk</a:t>
            </a:r>
            <a:r>
              <a:rPr lang="da-DK" sz="1800" dirty="0" smtClean="0"/>
              <a:t>. </a:t>
            </a:r>
            <a:r>
              <a:rPr lang="da-DK" sz="1800" dirty="0" err="1" smtClean="0"/>
              <a:t>Contea</a:t>
            </a:r>
            <a:r>
              <a:rPr lang="da-DK" sz="1800" dirty="0" smtClean="0"/>
              <a:t> er tilknyttet som forsikringsmægler.</a:t>
            </a:r>
            <a:endParaRPr lang="da-DK" sz="1800" dirty="0"/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da-DK" sz="1800" dirty="0" smtClean="0"/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a-DK" sz="1800" dirty="0" smtClean="0"/>
              <a:t>I </a:t>
            </a:r>
            <a:r>
              <a:rPr lang="da-DK" sz="1800" dirty="0"/>
              <a:t>lighed med tidligere udbud har Forsyning Helsingør valgt at tegne forsikringer hos flere forsikringsselskaber (bl.a. Codan, Tryg, AIG, </a:t>
            </a:r>
            <a:r>
              <a:rPr lang="da-DK" sz="1800" dirty="0" err="1"/>
              <a:t>Gjensidige</a:t>
            </a:r>
            <a:r>
              <a:rPr lang="da-DK" sz="1800" dirty="0"/>
              <a:t>), alt efter hvilke bud de enkelte selskaber, er kommet med på de forskellige policer.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da-DK" sz="1800" dirty="0"/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a-DK" sz="1800" dirty="0"/>
              <a:t>Den samlede præmiesum for </a:t>
            </a:r>
            <a:r>
              <a:rPr lang="da-DK" sz="1800" dirty="0" smtClean="0"/>
              <a:t>2019 </a:t>
            </a:r>
            <a:r>
              <a:rPr lang="da-DK" sz="1800" dirty="0"/>
              <a:t>for Forsyning Helsingør udgør </a:t>
            </a:r>
            <a:r>
              <a:rPr lang="da-DK" sz="1800" dirty="0" smtClean="0"/>
              <a:t>1,359 </a:t>
            </a:r>
            <a:r>
              <a:rPr lang="da-DK" sz="1800" dirty="0"/>
              <a:t>mio. kr. Herudover er tegnet forsikring på 1,788 mio. kr. for Helsingør Kraftvarmeværk og 180.000 kr. for det ny Driftscenter. 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da-DK" sz="1800" dirty="0"/>
          </a:p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2267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3472" y="998732"/>
            <a:ext cx="7704863" cy="792275"/>
          </a:xfrm>
        </p:spPr>
        <p:txBody>
          <a:bodyPr/>
          <a:lstStyle/>
          <a:p>
            <a:r>
              <a:rPr lang="da-DK" sz="3600" dirty="0" smtClean="0"/>
              <a:t>6. Forsikringsgennemgang</a:t>
            </a:r>
            <a:endParaRPr lang="da-DK" sz="3600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1916832"/>
            <a:ext cx="7942556" cy="3747120"/>
          </a:xfrm>
          <a:prstGeom prst="rect">
            <a:avLst/>
          </a:prstGeom>
        </p:spPr>
      </p:pic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11993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0001" y="188642"/>
            <a:ext cx="10273151" cy="1211566"/>
          </a:xfrm>
        </p:spPr>
        <p:txBody>
          <a:bodyPr/>
          <a:lstStyle/>
          <a:p>
            <a:r>
              <a:rPr lang="da-DK" sz="3600" dirty="0" smtClean="0"/>
              <a:t>6. Forsikringsgennemgang - Indstilling</a:t>
            </a:r>
            <a:endParaRPr lang="da-DK" sz="3600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60002" y="1556792"/>
            <a:ext cx="8808406" cy="3960440"/>
          </a:xfrm>
        </p:spPr>
        <p:txBody>
          <a:bodyPr/>
          <a:lstStyle/>
          <a:p>
            <a:pPr marL="257175" indent="-257175">
              <a:lnSpc>
                <a:spcPts val="135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sz="1800" dirty="0" smtClean="0"/>
          </a:p>
          <a:p>
            <a:pPr>
              <a:buClr>
                <a:schemeClr val="accent1"/>
              </a:buClr>
              <a:buNone/>
            </a:pPr>
            <a:endParaRPr lang="da-DK" sz="2100" dirty="0" smtClean="0"/>
          </a:p>
          <a:p>
            <a:pPr marL="257175" indent="-257175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350" dirty="0"/>
          </a:p>
          <a:p>
            <a:pPr marL="257175" indent="-257175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350" dirty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2402887"/>
            <a:ext cx="1921669" cy="2562225"/>
          </a:xfrm>
        </p:spPr>
      </p:pic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16</a:t>
            </a:fld>
            <a:endParaRPr lang="da-DK" dirty="0"/>
          </a:p>
        </p:txBody>
      </p:sp>
      <p:sp>
        <p:nvSpPr>
          <p:cNvPr id="9" name="Rektangel 8"/>
          <p:cNvSpPr/>
          <p:nvPr/>
        </p:nvSpPr>
        <p:spPr>
          <a:xfrm>
            <a:off x="994531" y="1400207"/>
            <a:ext cx="8640960" cy="5175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9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Entrepriseforsikring for Gummistranden, præmie kr. 35.455, er tegnet særskilt, da projektet pga. arbejde på og i vand ikke kunne omfattes af den tegnede årsentrepriseforsikring.</a:t>
            </a:r>
          </a:p>
          <a:p>
            <a:pPr marL="342900" indent="-342900">
              <a:lnSpc>
                <a:spcPct val="109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342900" indent="-342900">
              <a:lnSpc>
                <a:spcPct val="109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Alle øvrige policer er uændrede, dog vil der ske en mindre justering på bygnings- og løsøreforsikringen, </a:t>
            </a:r>
            <a:r>
              <a:rPr lang="da-DK" dirty="0" err="1"/>
              <a:t>ifm</a:t>
            </a:r>
            <a:r>
              <a:rPr lang="da-DK" dirty="0"/>
              <a:t>. endelig tilpasning af løsøresummer på Energivej 25 og sletning af bygnings- og løsøreforsikringerne på det frasolgte Haderslevvej 25, men da selve bygningen på Energivej 25 er tilføjet pr. 1.10.2018, vil det ikke påvirke præmie væsentligt.</a:t>
            </a:r>
          </a:p>
          <a:p>
            <a:pPr marL="342900" indent="-342900">
              <a:lnSpc>
                <a:spcPct val="109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Det er direktionens vurdering, at Forsyning Helsingør med de tegnede forsikringer er tilstrækkeligt og behørigt forsikret. </a:t>
            </a:r>
          </a:p>
          <a:p>
            <a:endParaRPr lang="da-DK" dirty="0"/>
          </a:p>
          <a:p>
            <a:pPr>
              <a:lnSpc>
                <a:spcPct val="109000"/>
              </a:lnSpc>
              <a:buClr>
                <a:schemeClr val="accent2">
                  <a:lumMod val="75000"/>
                </a:schemeClr>
              </a:buClr>
            </a:pPr>
            <a:r>
              <a:rPr lang="da-DK" b="1" dirty="0"/>
              <a:t>Direktionen indstiller således</a:t>
            </a:r>
            <a:r>
              <a:rPr lang="da-DK" dirty="0"/>
              <a:t>, at </a:t>
            </a:r>
          </a:p>
          <a:p>
            <a:pPr marL="342900" indent="-342900">
              <a:lnSpc>
                <a:spcPct val="109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Bestyrelsen tager forsikringsgennemgangen til efterretning</a:t>
            </a:r>
            <a:r>
              <a:rPr lang="da-DK" dirty="0" smtClean="0"/>
              <a:t>.</a:t>
            </a:r>
          </a:p>
          <a:p>
            <a:pPr>
              <a:lnSpc>
                <a:spcPct val="109000"/>
              </a:lnSpc>
              <a:buClr>
                <a:schemeClr val="accent2">
                  <a:lumMod val="75000"/>
                </a:schemeClr>
              </a:buClr>
            </a:pPr>
            <a:endParaRPr lang="da-DK" dirty="0"/>
          </a:p>
          <a:p>
            <a:pPr>
              <a:lnSpc>
                <a:spcPct val="109000"/>
              </a:lnSpc>
              <a:buClr>
                <a:schemeClr val="accent2">
                  <a:lumMod val="75000"/>
                </a:schemeClr>
              </a:buClr>
            </a:pPr>
            <a:r>
              <a:rPr lang="da-DK" b="1" i="1" dirty="0"/>
              <a:t>Bestyrelsen tiltrådte indstillingen.</a:t>
            </a:r>
          </a:p>
          <a:p>
            <a:pPr>
              <a:lnSpc>
                <a:spcPct val="109000"/>
              </a:lnSpc>
              <a:buClr>
                <a:schemeClr val="accent2">
                  <a:lumMod val="75000"/>
                </a:schemeClr>
              </a:buClr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0297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latin typeface="+mn-lt"/>
              </a:rPr>
              <a:t>7. Årsmøde Dansk Fjernvarme - 2019</a:t>
            </a:r>
            <a:endParaRPr lang="da-DK" dirty="0">
              <a:latin typeface="+mn-lt"/>
            </a:endParaRP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1241443" y="1634102"/>
            <a:ext cx="9103029" cy="4315178"/>
          </a:xfrm>
        </p:spPr>
        <p:txBody>
          <a:bodyPr/>
          <a:lstStyle/>
          <a:p>
            <a:pPr marL="257175" indent="-257175">
              <a:lnSpc>
                <a:spcPts val="135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sz="1800" dirty="0" smtClean="0"/>
          </a:p>
          <a:p>
            <a:pPr marL="257175" indent="-257175">
              <a:lnSpc>
                <a:spcPts val="135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sz="1800" dirty="0"/>
          </a:p>
          <a:p>
            <a:pPr marL="257175" indent="-257175">
              <a:lnSpc>
                <a:spcPts val="135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800" dirty="0" smtClean="0"/>
              <a:t>Den 24. og 25. oktober afholdes der landsmøde i Dansk Fjernvarme.</a:t>
            </a:r>
            <a:br>
              <a:rPr lang="da-DK" sz="1800" dirty="0" smtClean="0"/>
            </a:br>
            <a:endParaRPr lang="da-DK" sz="1800" dirty="0" smtClean="0"/>
          </a:p>
          <a:p>
            <a:pPr marL="257175" indent="-257175">
              <a:lnSpc>
                <a:spcPts val="135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800" dirty="0" smtClean="0"/>
              <a:t>Landsmødet afholdes </a:t>
            </a:r>
            <a:r>
              <a:rPr lang="da-DK" sz="1800" dirty="0"/>
              <a:t>i Aalborg Kongres &amp; Kultur Center under temaet FORSYNING EN DEL AF DIN </a:t>
            </a:r>
            <a:r>
              <a:rPr lang="da-DK" sz="1800" dirty="0" smtClean="0"/>
              <a:t>VELFÆRD.</a:t>
            </a:r>
          </a:p>
          <a:p>
            <a:pPr>
              <a:lnSpc>
                <a:spcPts val="1350"/>
              </a:lnSpc>
              <a:buClr>
                <a:schemeClr val="accent1"/>
              </a:buClr>
              <a:buNone/>
            </a:pPr>
            <a:endParaRPr lang="da-DK" sz="1800" dirty="0"/>
          </a:p>
          <a:p>
            <a:pPr>
              <a:lnSpc>
                <a:spcPts val="1350"/>
              </a:lnSpc>
              <a:buClr>
                <a:schemeClr val="accent1"/>
              </a:buClr>
              <a:buNone/>
            </a:pPr>
            <a:endParaRPr lang="da-DK" sz="1800" dirty="0" smtClean="0"/>
          </a:p>
          <a:p>
            <a:pPr>
              <a:lnSpc>
                <a:spcPts val="1350"/>
              </a:lnSpc>
              <a:buClr>
                <a:schemeClr val="accent1"/>
              </a:buClr>
              <a:buNone/>
            </a:pPr>
            <a:endParaRPr lang="da-DK" sz="1800" dirty="0"/>
          </a:p>
          <a:p>
            <a:pPr>
              <a:lnSpc>
                <a:spcPts val="1350"/>
              </a:lnSpc>
              <a:buNone/>
            </a:pPr>
            <a:r>
              <a:rPr lang="da-DK" sz="1800" b="1" dirty="0"/>
              <a:t>Direktionen indstiller således, at </a:t>
            </a:r>
            <a:endParaRPr lang="da-DK" sz="1800" b="1" dirty="0" smtClean="0"/>
          </a:p>
          <a:p>
            <a:pPr>
              <a:lnSpc>
                <a:spcPts val="1350"/>
              </a:lnSpc>
              <a:buNone/>
            </a:pPr>
            <a:endParaRPr lang="da-DK" sz="1800" b="1" dirty="0"/>
          </a:p>
          <a:p>
            <a:pPr lvl="2">
              <a:lnSpc>
                <a:spcPts val="135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800" dirty="0"/>
              <a:t>Bestyrelsen </a:t>
            </a:r>
            <a:r>
              <a:rPr lang="da-DK" sz="1800" dirty="0" smtClean="0"/>
              <a:t>senest den 31.8.2019 giver bindende tilmelding til landsmødet til Susan Riboe</a:t>
            </a:r>
            <a:r>
              <a:rPr lang="da-DK" sz="1200" dirty="0" smtClean="0"/>
              <a:t>.</a:t>
            </a:r>
          </a:p>
          <a:p>
            <a:pPr lvl="2">
              <a:lnSpc>
                <a:spcPts val="135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sz="1200" dirty="0"/>
          </a:p>
          <a:p>
            <a:pPr marL="180000" lvl="2" indent="0">
              <a:lnSpc>
                <a:spcPts val="1350"/>
              </a:lnSpc>
              <a:buClr>
                <a:schemeClr val="accent1"/>
              </a:buClr>
              <a:buNone/>
            </a:pPr>
            <a:endParaRPr lang="da-DK" sz="1200" dirty="0" smtClean="0"/>
          </a:p>
          <a:p>
            <a:pPr marL="180000" lvl="2" indent="0">
              <a:lnSpc>
                <a:spcPts val="1350"/>
              </a:lnSpc>
              <a:buClr>
                <a:schemeClr val="accent1"/>
              </a:buClr>
              <a:buNone/>
            </a:pPr>
            <a:endParaRPr lang="da-DK" sz="1200" dirty="0"/>
          </a:p>
          <a:p>
            <a:pPr>
              <a:lnSpc>
                <a:spcPts val="1350"/>
              </a:lnSpc>
              <a:buClr>
                <a:schemeClr val="accent1"/>
              </a:buClr>
              <a:buNone/>
            </a:pPr>
            <a:endParaRPr lang="da-DK" sz="1200" dirty="0"/>
          </a:p>
          <a:p>
            <a:pPr lvl="0">
              <a:buClr>
                <a:srgbClr val="7D9AAA">
                  <a:lumMod val="75000"/>
                </a:srgbClr>
              </a:buClr>
              <a:buNone/>
            </a:pPr>
            <a:r>
              <a:rPr lang="da-DK" b="1" i="1" dirty="0">
                <a:solidFill>
                  <a:prstClr val="black"/>
                </a:solidFill>
              </a:rPr>
              <a:t>Bestyrelsen tiltrådte indstillingen.</a:t>
            </a:r>
          </a:p>
          <a:p>
            <a:pPr>
              <a:buClr>
                <a:schemeClr val="accent1"/>
              </a:buClr>
              <a:buNone/>
            </a:pPr>
            <a:endParaRPr lang="da-DK" sz="2100" dirty="0" smtClean="0"/>
          </a:p>
          <a:p>
            <a:pPr marL="257175" indent="-257175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350" dirty="0"/>
          </a:p>
          <a:p>
            <a:pPr marL="257175" indent="-257175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35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17</a:t>
            </a:fld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5786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Punkter til orientering</a:t>
            </a:r>
            <a:endParaRPr lang="da-DK" dirty="0"/>
          </a:p>
        </p:txBody>
      </p:sp>
      <p:pic>
        <p:nvPicPr>
          <p:cNvPr id="8" name="Pladsholder til 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r="3174"/>
          <a:stretch>
            <a:fillRect/>
          </a:stretch>
        </p:blipFill>
        <p:spPr>
          <a:xfrm>
            <a:off x="569858" y="1347489"/>
            <a:ext cx="3536091" cy="258556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18</a:t>
            </a:fld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445" y="2138964"/>
            <a:ext cx="5868224" cy="3588184"/>
          </a:xfrm>
          <a:prstGeom prst="rect">
            <a:avLst/>
          </a:prstGeom>
          <a:effectLst>
            <a:outerShdw blurRad="2032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5373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0001" y="188641"/>
            <a:ext cx="10273151" cy="936103"/>
          </a:xfrm>
        </p:spPr>
        <p:txBody>
          <a:bodyPr/>
          <a:lstStyle/>
          <a:p>
            <a:r>
              <a:rPr lang="da-DK" dirty="0" smtClean="0"/>
              <a:t>8.Hjemtagning </a:t>
            </a:r>
            <a:r>
              <a:rPr lang="da-DK" dirty="0"/>
              <a:t>af </a:t>
            </a:r>
            <a:r>
              <a:rPr lang="da-DK" dirty="0" smtClean="0"/>
              <a:t>renovationsindsamling 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5"/>
          </p:nvPr>
        </p:nvSpPr>
        <p:spPr>
          <a:xfrm>
            <a:off x="960000" y="1193074"/>
            <a:ext cx="10273151" cy="5260262"/>
          </a:xfrm>
        </p:spPr>
        <p:txBody>
          <a:bodyPr/>
          <a:lstStyle/>
          <a:p>
            <a:r>
              <a:rPr lang="da-DK" sz="1800" dirty="0" smtClean="0"/>
              <a:t>God fremdrift på forberedelserne til medio september.</a:t>
            </a:r>
          </a:p>
          <a:p>
            <a:endParaRPr lang="da-DK" sz="1800" dirty="0"/>
          </a:p>
          <a:p>
            <a:r>
              <a:rPr lang="da-DK" sz="1800" dirty="0" smtClean="0"/>
              <a:t>26 skraldemænd og 1 driftsleder er ansat, inkl. lokalaftale med 3F. Stillingsopslag for tilkaldevikarer ude og aftale med deltidsansat 1 pensionist til kørsel af papir til Stena i Brøndby. Der forventes også ansat 2 lærlinge.</a:t>
            </a:r>
          </a:p>
          <a:p>
            <a:endParaRPr lang="da-DK" sz="1800" dirty="0"/>
          </a:p>
          <a:p>
            <a:r>
              <a:rPr lang="da-DK" sz="1800" dirty="0" smtClean="0"/>
              <a:t>Detailplanlægning pågår, justering af ruter, velkomst, parkering, vaskeplads, tøj og IT, omklædnings-faciliteter, overtagelse af brugte biler, vognmandscertifikat, opbevaring af sække mm, aftale om service og reparation af biler, justering af opgavefordeling i Forsyning Helsingør.</a:t>
            </a:r>
          </a:p>
          <a:p>
            <a:endParaRPr lang="da-DK" sz="1800" dirty="0" smtClean="0"/>
          </a:p>
          <a:p>
            <a:r>
              <a:rPr lang="da-DK" sz="1800" dirty="0" smtClean="0"/>
              <a:t>Udbud </a:t>
            </a:r>
            <a:r>
              <a:rPr lang="da-DK" sz="1800" dirty="0"/>
              <a:t>om brugte biler er afsluttet og forventes underskrevet i uge 34. Der er indkøbt ny </a:t>
            </a:r>
            <a:r>
              <a:rPr lang="da-DK" sz="1800" dirty="0" err="1"/>
              <a:t>ladbil</a:t>
            </a:r>
            <a:r>
              <a:rPr lang="da-DK" sz="1800" dirty="0"/>
              <a:t> til </a:t>
            </a:r>
            <a:r>
              <a:rPr lang="da-DK" sz="1800" dirty="0" smtClean="0"/>
              <a:t>storskraldsindsamling. Midlertidig aftale </a:t>
            </a:r>
            <a:r>
              <a:rPr lang="da-DK" sz="1800" dirty="0"/>
              <a:t>om </a:t>
            </a:r>
            <a:r>
              <a:rPr lang="da-DK" sz="1800" dirty="0" smtClean="0"/>
              <a:t>ekstern </a:t>
            </a:r>
            <a:r>
              <a:rPr lang="da-DK" sz="1800" dirty="0"/>
              <a:t>vognmand til </a:t>
            </a:r>
            <a:r>
              <a:rPr lang="da-DK" sz="1800" dirty="0" smtClean="0"/>
              <a:t>tømning af kuber og nedgravede løsninger </a:t>
            </a:r>
            <a:r>
              <a:rPr lang="da-DK" sz="1800" dirty="0"/>
              <a:t>med </a:t>
            </a:r>
            <a:r>
              <a:rPr lang="da-DK" sz="1800" dirty="0" smtClean="0"/>
              <a:t>kranbil, </a:t>
            </a:r>
            <a:r>
              <a:rPr lang="da-DK" sz="1800" dirty="0"/>
              <a:t>er ved at blive afsluttet.</a:t>
            </a:r>
          </a:p>
          <a:p>
            <a:endParaRPr lang="da-DK" sz="1800" dirty="0"/>
          </a:p>
          <a:p>
            <a:r>
              <a:rPr lang="da-DK" sz="1800" dirty="0" smtClean="0"/>
              <a:t>Tilbud </a:t>
            </a:r>
            <a:r>
              <a:rPr lang="da-DK" sz="1800" dirty="0"/>
              <a:t>for nye skraldebiler </a:t>
            </a:r>
            <a:r>
              <a:rPr lang="da-DK" sz="1800" dirty="0" smtClean="0"/>
              <a:t>er modtaget i EU udbud og vurdering heraf pågår</a:t>
            </a:r>
            <a:r>
              <a:rPr lang="da-DK" sz="1800" dirty="0"/>
              <a:t>. </a:t>
            </a:r>
            <a:endParaRPr lang="da-DK" sz="1800" dirty="0" smtClean="0"/>
          </a:p>
          <a:p>
            <a:endParaRPr lang="da-DK" sz="1800" dirty="0"/>
          </a:p>
          <a:p>
            <a:r>
              <a:rPr lang="da-DK" sz="1800" dirty="0" smtClean="0"/>
              <a:t>Klage fra DI om afslag på aktindsigt er modtaget, og behandles af selskabets advokat.</a:t>
            </a:r>
          </a:p>
          <a:p>
            <a:endParaRPr lang="da-DK" sz="1800" dirty="0"/>
          </a:p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05854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latin typeface="+mn-lt"/>
              </a:rPr>
              <a:t>Mødedeltagere</a:t>
            </a:r>
            <a:endParaRPr lang="da-DK" dirty="0">
              <a:latin typeface="+mn-lt"/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A07366-CB75-4AA8-9E5B-928B849F427C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8" name="Pladsholder til indhold 7"/>
          <p:cNvSpPr>
            <a:spLocks noGrp="1"/>
          </p:cNvSpPr>
          <p:nvPr>
            <p:ph sz="quarter" idx="15"/>
          </p:nvPr>
        </p:nvSpPr>
        <p:spPr>
          <a:xfrm>
            <a:off x="960000" y="2204864"/>
            <a:ext cx="10273151" cy="3168352"/>
          </a:xfrm>
        </p:spPr>
        <p:txBody>
          <a:bodyPr numCol="2"/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 smtClean="0"/>
              <a:t>Formand Per </a:t>
            </a:r>
            <a:r>
              <a:rPr lang="da-DK" sz="1600" dirty="0" err="1" smtClean="0"/>
              <a:t>Tærsbøl</a:t>
            </a:r>
            <a:endParaRPr lang="da-DK" sz="1600" dirty="0" smtClean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 smtClean="0"/>
              <a:t>Næstformand Gitte Kondrup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 smtClean="0"/>
              <a:t>Bestyrelsesmedlem </a:t>
            </a:r>
            <a:r>
              <a:rPr lang="da-DK" sz="1600" dirty="0"/>
              <a:t>Jens Erik Jacobsen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/>
              <a:t>Bestyrelsesmedlem Jens Jensen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/>
              <a:t>Bestyrelsesmedlem Dennis </a:t>
            </a:r>
            <a:r>
              <a:rPr lang="da-DK" sz="1600" dirty="0" smtClean="0"/>
              <a:t>Knudsen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 smtClean="0"/>
              <a:t>Bestyrelsesmedlem </a:t>
            </a:r>
            <a:r>
              <a:rPr lang="da-DK" sz="1600" dirty="0"/>
              <a:t>Michael </a:t>
            </a:r>
            <a:r>
              <a:rPr lang="da-DK" sz="1600" dirty="0" smtClean="0"/>
              <a:t>Madsen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sz="1600" dirty="0" smtClean="0"/>
          </a:p>
          <a:p>
            <a:pPr>
              <a:buClr>
                <a:schemeClr val="accent1"/>
              </a:buClr>
              <a:buNone/>
            </a:pPr>
            <a:r>
              <a:rPr lang="da-DK" sz="1600" dirty="0" smtClean="0"/>
              <a:t>Afbud: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/>
              <a:t>Bestyrelsesmedlem </a:t>
            </a:r>
            <a:r>
              <a:rPr lang="da-DK" sz="1600" dirty="0" smtClean="0"/>
              <a:t>Michael Mathiesen</a:t>
            </a:r>
            <a:endParaRPr lang="da-DK" sz="1600" dirty="0"/>
          </a:p>
          <a:p>
            <a:pPr marL="285750" indent="-285750">
              <a:buClr>
                <a:schemeClr val="accent1"/>
              </a:buClr>
            </a:pPr>
            <a:endParaRPr lang="da-DK" sz="1600" dirty="0" smtClean="0"/>
          </a:p>
          <a:p>
            <a:pPr marL="285750" indent="-285750">
              <a:buClr>
                <a:schemeClr val="accent1"/>
              </a:buClr>
            </a:pPr>
            <a:endParaRPr lang="da-DK" sz="1600" dirty="0" smtClean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 smtClean="0"/>
              <a:t>Adm. Direktør Jacob Brønnum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/>
              <a:t>Økonomichef Thomas </a:t>
            </a:r>
            <a:r>
              <a:rPr lang="da-DK" sz="1600" dirty="0" smtClean="0"/>
              <a:t>Pihl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 smtClean="0"/>
              <a:t>Plan og Projektchef Claus Bo Frederiksen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 smtClean="0"/>
              <a:t>Direktionssekretær Susan Riboe (referent</a:t>
            </a:r>
            <a:r>
              <a:rPr lang="da-DK" sz="1600" dirty="0"/>
              <a:t>)</a:t>
            </a:r>
          </a:p>
          <a:p>
            <a:pPr>
              <a:buClr>
                <a:schemeClr val="accent1"/>
              </a:buClr>
              <a:buNone/>
            </a:pPr>
            <a:r>
              <a:rPr lang="da-DK" sz="1600" dirty="0" smtClean="0"/>
              <a:t>				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170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9. Ændret </a:t>
            </a:r>
            <a:r>
              <a:rPr lang="da-DK" dirty="0" err="1" smtClean="0"/>
              <a:t>ejerstruktur</a:t>
            </a:r>
            <a:r>
              <a:rPr lang="da-DK" dirty="0" smtClean="0"/>
              <a:t> i Nordkøb A/S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0" y="1634101"/>
            <a:ext cx="6649318" cy="4337345"/>
          </a:xfrm>
        </p:spPr>
        <p:txBody>
          <a:bodyPr/>
          <a:lstStyle/>
          <a:p>
            <a:r>
              <a:rPr lang="da-DK" sz="1600" dirty="0" smtClean="0"/>
              <a:t>Nordkøb A/S består af 6 forsyningsselskaber:</a:t>
            </a:r>
          </a:p>
          <a:p>
            <a:pPr marL="465750" lvl="1" indent="-285750">
              <a:buFont typeface="Wingdings" panose="05000000000000000000" pitchFamily="2" charset="2"/>
              <a:buChar char="§"/>
            </a:pPr>
            <a:r>
              <a:rPr lang="da-DK" sz="1600" dirty="0" smtClean="0"/>
              <a:t>Forsyning Helsingør</a:t>
            </a:r>
          </a:p>
          <a:p>
            <a:pPr marL="465750" lvl="1" indent="-285750">
              <a:buFont typeface="Wingdings" panose="05000000000000000000" pitchFamily="2" charset="2"/>
              <a:buChar char="§"/>
            </a:pPr>
            <a:r>
              <a:rPr lang="da-DK" sz="1600" dirty="0" smtClean="0"/>
              <a:t>Hillerød Forsyning</a:t>
            </a:r>
          </a:p>
          <a:p>
            <a:pPr marL="465750" lvl="1" indent="-285750">
              <a:buFont typeface="Wingdings" panose="05000000000000000000" pitchFamily="2" charset="2"/>
              <a:buChar char="§"/>
            </a:pPr>
            <a:r>
              <a:rPr lang="da-DK" sz="1600" dirty="0" smtClean="0"/>
              <a:t>Halsnæs Forsyning</a:t>
            </a:r>
          </a:p>
          <a:p>
            <a:pPr marL="465750" lvl="1" indent="-285750">
              <a:buFont typeface="Wingdings" panose="05000000000000000000" pitchFamily="2" charset="2"/>
              <a:buChar char="§"/>
            </a:pPr>
            <a:r>
              <a:rPr lang="da-DK" sz="1600" dirty="0" smtClean="0"/>
              <a:t>Fredensborg Forsyning</a:t>
            </a:r>
          </a:p>
          <a:p>
            <a:pPr marL="465750" lvl="1" indent="-285750">
              <a:buFont typeface="Wingdings" panose="05000000000000000000" pitchFamily="2" charset="2"/>
              <a:buChar char="§"/>
            </a:pPr>
            <a:r>
              <a:rPr lang="da-DK" sz="1600" dirty="0" err="1" smtClean="0"/>
              <a:t>Gribvand</a:t>
            </a:r>
            <a:endParaRPr lang="da-DK" sz="1600" dirty="0" smtClean="0"/>
          </a:p>
          <a:p>
            <a:pPr marL="465750" lvl="1" indent="-285750">
              <a:buFont typeface="Wingdings" panose="05000000000000000000" pitchFamily="2" charset="2"/>
              <a:buChar char="§"/>
            </a:pPr>
            <a:r>
              <a:rPr lang="da-DK" sz="1600" dirty="0" smtClean="0"/>
              <a:t>Novafos</a:t>
            </a:r>
          </a:p>
          <a:p>
            <a:pPr marL="465750" lvl="1" indent="-285750">
              <a:buFont typeface="Wingdings" panose="05000000000000000000" pitchFamily="2" charset="2"/>
              <a:buChar char="§"/>
            </a:pPr>
            <a:endParaRPr lang="da-DK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600" dirty="0" smtClean="0"/>
              <a:t>Novafos besidder 50 % af aktiekapitalen, medens øvrige selskaber hver besidder 10 %.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600" dirty="0" smtClean="0"/>
              <a:t>Novafos har nu meddelt, at selskabet ønsker at udtræde af Nordkøb A/S pr. 31. december 2019.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600" dirty="0" smtClean="0"/>
              <a:t>I henhold til Nordkøb A/S’ </a:t>
            </a:r>
            <a:r>
              <a:rPr lang="da-DK" sz="1600" dirty="0" err="1" smtClean="0"/>
              <a:t>ejeraftale</a:t>
            </a:r>
            <a:r>
              <a:rPr lang="da-DK" sz="1600" dirty="0" smtClean="0"/>
              <a:t> kan udtræden ske med 6 mdr. varsel.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600" dirty="0" smtClean="0"/>
              <a:t>Der er nu indgået enighed med Novafos om vilkårene for udtrædelse i en model som finansieres over de løbende driftsbidrag for budget 2019.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600" dirty="0" smtClean="0"/>
              <a:t>Nordkøb fortsætter med de tilbageværende 5 ejere.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600" dirty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2564904"/>
            <a:ext cx="3810868" cy="990826"/>
          </a:xfrm>
        </p:spPr>
      </p:pic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20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3290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3432" y="476673"/>
            <a:ext cx="9505181" cy="530225"/>
          </a:xfrm>
        </p:spPr>
        <p:txBody>
          <a:bodyPr/>
          <a:lstStyle/>
          <a:p>
            <a:r>
              <a:rPr lang="da-DK" dirty="0" smtClean="0"/>
              <a:t>10. Fornyelse af Helsingør Kraftvarmeværk </a:t>
            </a:r>
            <a:endParaRPr lang="da-DK" sz="1600" dirty="0">
              <a:solidFill>
                <a:srgbClr val="00B050"/>
              </a:solidFill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775520" y="6423026"/>
            <a:ext cx="1225550" cy="252413"/>
          </a:xfrm>
        </p:spPr>
        <p:txBody>
          <a:bodyPr/>
          <a:lstStyle/>
          <a:p>
            <a:pPr>
              <a:defRPr/>
            </a:pPr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21</a:t>
            </a:fld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1395765"/>
            <a:ext cx="8100373" cy="4938257"/>
          </a:xfrm>
          <a:prstGeom prst="rect">
            <a:avLst/>
          </a:prstGeom>
        </p:spPr>
      </p:pic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5179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393" y="188640"/>
            <a:ext cx="10609760" cy="1229438"/>
          </a:xfrm>
        </p:spPr>
        <p:txBody>
          <a:bodyPr/>
          <a:lstStyle/>
          <a:p>
            <a:r>
              <a:rPr lang="da-DK" dirty="0"/>
              <a:t>10. Fornyelse af Helsingør Kraftvarmeværk 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1" y="1844824"/>
            <a:ext cx="4705101" cy="4032448"/>
          </a:xfrm>
        </p:spPr>
        <p:txBody>
          <a:bodyPr/>
          <a:lstStyle/>
          <a:p>
            <a:pPr>
              <a:buNone/>
            </a:pPr>
            <a:r>
              <a:rPr lang="da-DK" dirty="0" smtClean="0"/>
              <a:t>Officiel Indvielse den 8. oktober 2019, kl 15.00</a:t>
            </a:r>
          </a:p>
          <a:p>
            <a:pPr>
              <a:buNone/>
            </a:pPr>
            <a:endParaRPr lang="da-DK" dirty="0" smtClean="0"/>
          </a:p>
          <a:p>
            <a:pPr>
              <a:buNone/>
            </a:pPr>
            <a:r>
              <a:rPr lang="da-DK" dirty="0" smtClean="0"/>
              <a:t>Anlægget er fortsat under aflevering og forventes endeligt overtaget ultimo året</a:t>
            </a:r>
          </a:p>
          <a:p>
            <a:pPr>
              <a:buNone/>
            </a:pPr>
            <a:endParaRPr lang="da-DK" dirty="0"/>
          </a:p>
          <a:p>
            <a:pPr>
              <a:buNone/>
            </a:pPr>
            <a:r>
              <a:rPr lang="da-DK" dirty="0" smtClean="0"/>
              <a:t>Driften startes op igen fra september måned efter sommerlukning</a:t>
            </a:r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223" y="1196752"/>
            <a:ext cx="5911921" cy="4680520"/>
          </a:xfrm>
          <a:prstGeom prst="rect">
            <a:avLst/>
          </a:prstGeom>
        </p:spPr>
      </p:pic>
      <p:sp>
        <p:nvSpPr>
          <p:cNvPr id="7" name="Pladsholder til sidefod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61501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700" b="1" dirty="0" smtClean="0">
                <a:latin typeface="+mn-lt"/>
              </a:rPr>
              <a:t>Status kundeservice pr. august 2019</a:t>
            </a:r>
            <a:endParaRPr lang="da-DK" sz="3700" b="1" dirty="0">
              <a:latin typeface="+mn-lt"/>
            </a:endParaRPr>
          </a:p>
        </p:txBody>
      </p:sp>
      <p:sp>
        <p:nvSpPr>
          <p:cNvPr id="7" name="Pladsholder til indhold 6"/>
          <p:cNvSpPr>
            <a:spLocks noGrp="1"/>
          </p:cNvSpPr>
          <p:nvPr>
            <p:ph idx="4294967295"/>
          </p:nvPr>
        </p:nvSpPr>
        <p:spPr>
          <a:xfrm>
            <a:off x="960000" y="1412776"/>
            <a:ext cx="10464592" cy="4171674"/>
          </a:xfrm>
        </p:spPr>
        <p:txBody>
          <a:bodyPr/>
          <a:lstStyle/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 smtClean="0"/>
              <a:t>Der arbejdes fortsat på at genskabe sikker og robust drift i FH’s kundeservice. Der arbejdes bl.a. på:</a:t>
            </a:r>
          </a:p>
          <a:p>
            <a:pPr marL="0" indent="0">
              <a:buNone/>
            </a:pPr>
            <a:r>
              <a:rPr lang="da-DK" dirty="0" smtClean="0"/>
              <a:t>	</a:t>
            </a:r>
          </a:p>
          <a:p>
            <a:pPr lvl="1"/>
            <a:r>
              <a:rPr lang="da-DK" dirty="0" smtClean="0"/>
              <a:t>At få løst uafklarede og forsinkede kundeafregningsforhold. Denne indsats forventes fortsat i resten af 2019</a:t>
            </a:r>
          </a:p>
          <a:p>
            <a:pPr lvl="1"/>
            <a:r>
              <a:rPr lang="da-DK" dirty="0" smtClean="0"/>
              <a:t>At få løst uafklarede og forsinkede flytning og reguleringer af kunder. Denne indsats forventes fortsat i resten af 2019</a:t>
            </a:r>
          </a:p>
          <a:p>
            <a:pPr lvl="1"/>
            <a:r>
              <a:rPr lang="da-DK" dirty="0" smtClean="0"/>
              <a:t>At få sikret et bedre datagrundlag, som grundlag for for korrekt og rettidig kundeafregning</a:t>
            </a:r>
          </a:p>
          <a:p>
            <a:pPr lvl="1"/>
            <a:r>
              <a:rPr lang="da-DK" dirty="0" smtClean="0"/>
              <a:t>At få skabt nemmere forståelige fakturaer, herunder nemmere adgang til specifikationer</a:t>
            </a:r>
          </a:p>
          <a:p>
            <a:pPr lvl="1"/>
            <a:r>
              <a:rPr lang="da-DK" dirty="0" smtClean="0"/>
              <a:t>At få effektiviseret kundeserviceområdet, herunder automatiseret manuelle processer</a:t>
            </a:r>
          </a:p>
          <a:p>
            <a:pPr lvl="1"/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23</a:t>
            </a:fld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4814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700" b="1" dirty="0" smtClean="0">
                <a:latin typeface="+mn-lt"/>
              </a:rPr>
              <a:t>Status kundeservice pr. august 2019</a:t>
            </a:r>
            <a:endParaRPr lang="da-DK" sz="3700" b="1" dirty="0">
              <a:latin typeface="+mn-lt"/>
            </a:endParaRPr>
          </a:p>
        </p:txBody>
      </p:sp>
      <p:sp>
        <p:nvSpPr>
          <p:cNvPr id="7" name="Pladsholder til indhold 6"/>
          <p:cNvSpPr>
            <a:spLocks noGrp="1"/>
          </p:cNvSpPr>
          <p:nvPr>
            <p:ph idx="4294967295"/>
          </p:nvPr>
        </p:nvSpPr>
        <p:spPr>
          <a:xfrm>
            <a:off x="960000" y="1412776"/>
            <a:ext cx="10464592" cy="4171674"/>
          </a:xfrm>
        </p:spPr>
        <p:txBody>
          <a:bodyPr/>
          <a:lstStyle/>
          <a:p>
            <a:endParaRPr lang="da-DK" dirty="0" smtClean="0"/>
          </a:p>
          <a:p>
            <a:r>
              <a:rPr lang="da-DK" dirty="0" smtClean="0"/>
              <a:t>Der ses en markant forbedring af kundeservice performance, baseret på nedenstående målepunkter:</a:t>
            </a:r>
          </a:p>
          <a:p>
            <a:endParaRPr lang="da-DK" dirty="0" smtClean="0"/>
          </a:p>
          <a:p>
            <a:endParaRPr lang="da-DK" dirty="0" smtClean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24</a:t>
            </a:fld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050" y="2604237"/>
            <a:ext cx="5114987" cy="2895851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165" y="2604236"/>
            <a:ext cx="5114987" cy="2895851"/>
          </a:xfrm>
          <a:prstGeom prst="rect">
            <a:avLst/>
          </a:prstGeom>
        </p:spPr>
      </p:pic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2617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700" b="1" dirty="0" smtClean="0">
                <a:latin typeface="+mn-lt"/>
              </a:rPr>
              <a:t>Status kundeservice pr. august 2019</a:t>
            </a:r>
            <a:endParaRPr lang="da-DK" sz="3700" b="1" dirty="0">
              <a:latin typeface="+mn-lt"/>
            </a:endParaRPr>
          </a:p>
        </p:txBody>
      </p:sp>
      <p:sp>
        <p:nvSpPr>
          <p:cNvPr id="7" name="Pladsholder til indhold 6"/>
          <p:cNvSpPr>
            <a:spLocks noGrp="1"/>
          </p:cNvSpPr>
          <p:nvPr>
            <p:ph idx="4294967295"/>
          </p:nvPr>
        </p:nvSpPr>
        <p:spPr>
          <a:xfrm>
            <a:off x="960000" y="1412776"/>
            <a:ext cx="10464592" cy="4171674"/>
          </a:xfrm>
        </p:spPr>
        <p:txBody>
          <a:bodyPr/>
          <a:lstStyle/>
          <a:p>
            <a:endParaRPr lang="da-DK" dirty="0" smtClean="0"/>
          </a:p>
          <a:p>
            <a:r>
              <a:rPr lang="da-DK" dirty="0" smtClean="0"/>
              <a:t>Der ses en markant forbedring af kundeservice performance, baseret på nedenstående målepunkter:</a:t>
            </a:r>
          </a:p>
          <a:p>
            <a:endParaRPr lang="da-DK" dirty="0" smtClean="0"/>
          </a:p>
          <a:p>
            <a:endParaRPr lang="da-DK" dirty="0" smtClean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25</a:t>
            </a:fld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898" y="2610336"/>
            <a:ext cx="5114987" cy="2895851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165" y="2610336"/>
            <a:ext cx="5114987" cy="2895851"/>
          </a:xfrm>
          <a:prstGeom prst="rect">
            <a:avLst/>
          </a:prstGeom>
        </p:spPr>
      </p:pic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8698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600" dirty="0" smtClean="0"/>
              <a:t>12. </a:t>
            </a:r>
            <a:r>
              <a:rPr lang="da-DK" sz="3700" dirty="0"/>
              <a:t>Fornyelse af </a:t>
            </a:r>
            <a:r>
              <a:rPr lang="da-DK" sz="3700" dirty="0" smtClean="0"/>
              <a:t>deponeringskapaciteten</a:t>
            </a:r>
            <a:endParaRPr lang="da-DK" sz="3700" dirty="0"/>
          </a:p>
        </p:txBody>
      </p:sp>
      <p:sp>
        <p:nvSpPr>
          <p:cNvPr id="4" name="Pladsholder til indhold 3"/>
          <p:cNvSpPr>
            <a:spLocks noGrp="1"/>
          </p:cNvSpPr>
          <p:nvPr>
            <p:ph type="body" sz="quarter" idx="13"/>
          </p:nvPr>
        </p:nvSpPr>
        <p:spPr>
          <a:xfrm>
            <a:off x="958850" y="1634102"/>
            <a:ext cx="7441406" cy="4098454"/>
          </a:xfrm>
        </p:spPr>
        <p:txBody>
          <a:bodyPr/>
          <a:lstStyle/>
          <a:p>
            <a:pPr>
              <a:buClr>
                <a:schemeClr val="accent1"/>
              </a:buClr>
              <a:buNone/>
            </a:pPr>
            <a:r>
              <a:rPr lang="da-DK" dirty="0"/>
              <a:t>Forsyning Helsingørs bestyrelse besluttede på mødet den 25. august 2015, at der skulle arbejdes for at deponeringsaktiviteterne og dermed deponeringsarealet på Skibstrup Affaldscenter blev udvidet. </a:t>
            </a:r>
          </a:p>
          <a:p>
            <a:pPr>
              <a:buClr>
                <a:schemeClr val="accent1"/>
              </a:buClr>
              <a:buNone/>
            </a:pPr>
            <a:endParaRPr lang="da-DK" dirty="0"/>
          </a:p>
          <a:p>
            <a:pPr>
              <a:buClr>
                <a:schemeClr val="accent1"/>
              </a:buClr>
              <a:buNone/>
            </a:pPr>
            <a:r>
              <a:rPr lang="da-DK" dirty="0"/>
              <a:t>Formand og Direktør sendte på den baggrund den 10. februar 2016 et brev til Helsingør kommune, hvori kommunen blev anmodet om at igangsætte planprocessen for udvidelse af deponiet.</a:t>
            </a:r>
          </a:p>
          <a:p>
            <a:pPr>
              <a:buClr>
                <a:schemeClr val="accent1"/>
              </a:buClr>
              <a:buNone/>
            </a:pPr>
            <a:endParaRPr lang="da-DK" dirty="0"/>
          </a:p>
          <a:p>
            <a:pPr>
              <a:buClr>
                <a:schemeClr val="accent1"/>
              </a:buClr>
              <a:buNone/>
            </a:pPr>
            <a:r>
              <a:rPr lang="da-DK" dirty="0"/>
              <a:t>Bestyrelsen blev orienteret om fremdriften i sagen den 26. august 2016 og Formand og Direktion orienterede borgmesteren om sagen på et møde med den 9. januar 2017.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endParaRPr lang="da-DK" dirty="0"/>
          </a:p>
        </p:txBody>
      </p:sp>
      <p:pic>
        <p:nvPicPr>
          <p:cNvPr id="9" name="Pladsholder til billede 8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36912"/>
            <a:ext cx="2911921" cy="1352035"/>
          </a:xfrm>
        </p:spPr>
      </p:pic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6" name="AutoShape 2" descr="Billedresultat for storskrald helsingÃ¸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02177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12. Fornyelse af deponeringskapaciteten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27</a:t>
            </a:fld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5"/>
          </p:nvPr>
        </p:nvSpPr>
        <p:spPr>
          <a:xfrm>
            <a:off x="961539" y="1556792"/>
            <a:ext cx="10273151" cy="3960440"/>
          </a:xfrm>
        </p:spPr>
        <p:txBody>
          <a:bodyPr/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På bestyrelsesmødet den 22. februar 2018 besluttede bestyrelsen, at der skulle fremsendes brev, hvori Helsingør Kommune blev anmodet om at træffe principbeslutning om udvidelse af deponiet.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Sagen står nu overfor politisk </a:t>
            </a:r>
            <a:r>
              <a:rPr lang="da-DK" dirty="0" smtClean="0"/>
              <a:t>behandling idet behandlingen sidste år, blev taget af dagsorden.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Forsyning Helsingør og Helsingør Kommune har arbejdet sammen om at etablere nyt grundlag for at forelægge sagen.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Udgangspunktet for fornyelsen er Helsingør Kommunes gældende affaldsplan samt den foreliggende lokalplan.</a:t>
            </a:r>
            <a:endParaRPr lang="da-DK" dirty="0"/>
          </a:p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77876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0612" y="188642"/>
            <a:ext cx="10402544" cy="1445461"/>
          </a:xfrm>
        </p:spPr>
        <p:txBody>
          <a:bodyPr/>
          <a:lstStyle/>
          <a:p>
            <a:r>
              <a:rPr lang="da-DK" dirty="0"/>
              <a:t>DEPONI PÅ SAC – baggrunds data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3" name="Tekstfelt 2"/>
          <p:cNvSpPr txBox="1"/>
          <p:nvPr/>
        </p:nvSpPr>
        <p:spPr>
          <a:xfrm>
            <a:off x="815414" y="4869160"/>
            <a:ext cx="5088565" cy="10667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733" dirty="0"/>
              <a:t>DEPONI er et areal hvorpå der lægges affald der: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a-DK" sz="1733" i="1" dirty="0"/>
              <a:t>ikke</a:t>
            </a:r>
            <a:r>
              <a:rPr lang="da-DK" sz="1733" dirty="0"/>
              <a:t> kan genanvendes,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a-DK" sz="1733" i="1" dirty="0"/>
              <a:t>ikke</a:t>
            </a:r>
            <a:r>
              <a:rPr lang="da-DK" sz="1733" dirty="0"/>
              <a:t> er forbrændingsegnet og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a-DK" sz="1733" i="1" dirty="0"/>
              <a:t>ikke</a:t>
            </a:r>
            <a:r>
              <a:rPr lang="da-DK" sz="1733" dirty="0"/>
              <a:t> er farlig affald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6803099" y="1508787"/>
            <a:ext cx="4949143" cy="20106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733" b="1" dirty="0"/>
              <a:t>Affaldstyper fx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da-DK" sz="1600" dirty="0"/>
              <a:t>Asbest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da-DK" sz="1600" dirty="0"/>
              <a:t>PCB / Bly forurenet bygnings- og nedrivningsaffald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da-DK" sz="1600" dirty="0"/>
              <a:t>Blød PVC (voksdug, haveslanger, persienner, vinyl, mv)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da-DK" sz="1600" dirty="0"/>
              <a:t>Mursten fra skorstene og ikke rene brokker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da-DK" sz="1600" dirty="0"/>
              <a:t>Specielle plastfraktioner fra industrien (fx teflon)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da-DK" sz="1600" dirty="0"/>
              <a:t>Ikke genanvendeligt glas (fx ildfaste fade)</a:t>
            </a:r>
          </a:p>
          <a:p>
            <a:endParaRPr lang="da-DK" sz="1733" dirty="0"/>
          </a:p>
        </p:txBody>
      </p:sp>
      <p:graphicFrame>
        <p:nvGraphicFramePr>
          <p:cNvPr id="15" name="Tabel 14"/>
          <p:cNvGraphicFramePr>
            <a:graphicFrameLocks noGrp="1"/>
          </p:cNvGraphicFramePr>
          <p:nvPr>
            <p:extLst/>
          </p:nvPr>
        </p:nvGraphicFramePr>
        <p:xfrm>
          <a:off x="6803096" y="3627981"/>
          <a:ext cx="4949144" cy="2873357"/>
        </p:xfrm>
        <a:graphic>
          <a:graphicData uri="http://schemas.openxmlformats.org/drawingml/2006/table">
            <a:tbl>
              <a:tblPr firstRow="1" bandRow="1"/>
              <a:tblGrid>
                <a:gridCol w="2239760">
                  <a:extLst>
                    <a:ext uri="{9D8B030D-6E8A-4147-A177-3AD203B41FA5}">
                      <a16:colId xmlns:a16="http://schemas.microsoft.com/office/drawing/2014/main" val="1212508504"/>
                    </a:ext>
                  </a:extLst>
                </a:gridCol>
                <a:gridCol w="903128">
                  <a:extLst>
                    <a:ext uri="{9D8B030D-6E8A-4147-A177-3AD203B41FA5}">
                      <a16:colId xmlns:a16="http://schemas.microsoft.com/office/drawing/2014/main" val="942339787"/>
                    </a:ext>
                  </a:extLst>
                </a:gridCol>
                <a:gridCol w="903128">
                  <a:extLst>
                    <a:ext uri="{9D8B030D-6E8A-4147-A177-3AD203B41FA5}">
                      <a16:colId xmlns:a16="http://schemas.microsoft.com/office/drawing/2014/main" val="151010835"/>
                    </a:ext>
                  </a:extLst>
                </a:gridCol>
                <a:gridCol w="903128">
                  <a:extLst>
                    <a:ext uri="{9D8B030D-6E8A-4147-A177-3AD203B41FA5}">
                      <a16:colId xmlns:a16="http://schemas.microsoft.com/office/drawing/2014/main" val="2365141689"/>
                    </a:ext>
                  </a:extLst>
                </a:gridCol>
              </a:tblGrid>
              <a:tr h="265125"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69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a-D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69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a-D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69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a-D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2018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6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79064"/>
                  </a:ext>
                </a:extLst>
              </a:tr>
              <a:tr h="326029"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>
                          <a:effectLst/>
                          <a:latin typeface="+mn-lt"/>
                        </a:rPr>
                        <a:t>Affald til deponi (ton)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600" b="0" i="0" u="none" strike="noStrike" dirty="0">
                          <a:effectLst/>
                          <a:latin typeface="+mn-lt"/>
                        </a:rPr>
                        <a:t>         8.062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600" b="0" i="0" u="none" strike="noStrike">
                          <a:effectLst/>
                          <a:latin typeface="+mn-lt"/>
                        </a:rPr>
                        <a:t>         9.349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600" b="0" i="0" u="none" strike="noStrike">
                          <a:effectLst/>
                          <a:latin typeface="+mn-lt"/>
                        </a:rPr>
                        <a:t>         8.610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231813"/>
                  </a:ext>
                </a:extLst>
              </a:tr>
              <a:tr h="326029">
                <a:tc gridSpan="4">
                  <a:txBody>
                    <a:bodyPr/>
                    <a:lstStyle/>
                    <a:p>
                      <a:pPr algn="l" rtl="0" fontAlgn="b"/>
                      <a:r>
                        <a:rPr lang="da-D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 fordeling på oprindelseskommuner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4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320665"/>
                  </a:ext>
                </a:extLst>
              </a:tr>
              <a:tr h="326029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Helsingør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E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E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E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148181"/>
                  </a:ext>
                </a:extLst>
              </a:tr>
              <a:tr h="326029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Norfors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E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E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E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851879"/>
                  </a:ext>
                </a:extLst>
              </a:tr>
              <a:tr h="326029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Andre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E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E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E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853738"/>
                  </a:ext>
                </a:extLst>
              </a:tr>
              <a:tr h="326029">
                <a:tc gridSpan="4">
                  <a:txBody>
                    <a:bodyPr/>
                    <a:lstStyle/>
                    <a:p>
                      <a:pPr algn="l" rtl="0" fontAlgn="b"/>
                      <a:r>
                        <a:rPr lang="da-D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 fordeling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4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326611"/>
                  </a:ext>
                </a:extLst>
              </a:tr>
              <a:tr h="326029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Erhverv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E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E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E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681740"/>
                  </a:ext>
                </a:extLst>
              </a:tr>
              <a:tr h="326029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Genbrugsplads / storskrald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E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E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E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641528"/>
                  </a:ext>
                </a:extLst>
              </a:tr>
            </a:tbl>
          </a:graphicData>
        </a:graphic>
      </p:graphicFrame>
      <p:sp>
        <p:nvSpPr>
          <p:cNvPr id="17" name="Ligebenet trekant 16"/>
          <p:cNvSpPr/>
          <p:nvPr/>
        </p:nvSpPr>
        <p:spPr>
          <a:xfrm flipV="1">
            <a:off x="830611" y="2080792"/>
            <a:ext cx="5321320" cy="2397760"/>
          </a:xfrm>
          <a:prstGeom prst="triangle">
            <a:avLst>
              <a:gd name="adj" fmla="val 5072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a-DK" sz="2400"/>
          </a:p>
        </p:txBody>
      </p:sp>
      <p:sp>
        <p:nvSpPr>
          <p:cNvPr id="18" name="Tekstfelt 2"/>
          <p:cNvSpPr txBox="1">
            <a:spLocks noChangeArrowheads="1"/>
          </p:cNvSpPr>
          <p:nvPr/>
        </p:nvSpPr>
        <p:spPr bwMode="auto">
          <a:xfrm>
            <a:off x="2063552" y="2182392"/>
            <a:ext cx="3009637" cy="176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21920" tIns="60960" rIns="121920" bIns="60960" anchor="t" anchorCtr="0">
            <a:noAutofit/>
          </a:bodyPr>
          <a:lstStyle/>
          <a:p>
            <a:pPr algn="ctr"/>
            <a:r>
              <a:rPr lang="da-DK" sz="14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Affaldsforebyggelse (genbrug)</a:t>
            </a:r>
          </a:p>
          <a:p>
            <a:pPr algn="ctr"/>
            <a:r>
              <a:rPr lang="da-DK" sz="14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da-DK" sz="14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Genanvendelse  69%</a:t>
            </a:r>
          </a:p>
          <a:p>
            <a:pPr algn="ctr"/>
            <a:r>
              <a:rPr lang="da-DK" sz="14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da-DK" sz="14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Forbrænding  27%</a:t>
            </a:r>
          </a:p>
          <a:p>
            <a:pPr algn="ctr"/>
            <a:r>
              <a:rPr lang="da-DK" sz="14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da-DK" sz="14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Deponering  4%</a:t>
            </a:r>
          </a:p>
        </p:txBody>
      </p:sp>
      <p:sp>
        <p:nvSpPr>
          <p:cNvPr id="19" name="Tekstfelt 18"/>
          <p:cNvSpPr txBox="1"/>
          <p:nvPr/>
        </p:nvSpPr>
        <p:spPr>
          <a:xfrm>
            <a:off x="815414" y="1515878"/>
            <a:ext cx="4949143" cy="4513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733" b="1" dirty="0"/>
              <a:t>Affaldshierarkiet </a:t>
            </a:r>
          </a:p>
          <a:p>
            <a:r>
              <a:rPr lang="da-DK" sz="1200" dirty="0"/>
              <a:t>(% fordeling fra Miljøstyrelsens Affaldsstatistik 2016)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1527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Historisk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3" y="1634103"/>
            <a:ext cx="3530001" cy="3949136"/>
          </a:xfrm>
        </p:spPr>
        <p:txBody>
          <a:bodyPr/>
          <a:lstStyle/>
          <a:p>
            <a:pPr marL="342891" indent="-342891">
              <a:buFont typeface="Wingdings" panose="05000000000000000000" pitchFamily="2" charset="2"/>
              <a:buChar char="v"/>
            </a:pPr>
            <a:r>
              <a:rPr lang="da-DK" sz="1867" dirty="0"/>
              <a:t>Den gamle losseplads:  </a:t>
            </a:r>
          </a:p>
          <a:p>
            <a:pPr>
              <a:buNone/>
            </a:pPr>
            <a:r>
              <a:rPr lang="da-DK" sz="1867" dirty="0"/>
              <a:t>	1945 - ca. 1970</a:t>
            </a:r>
          </a:p>
          <a:p>
            <a:pPr marL="342891" indent="-342891">
              <a:buFont typeface="Wingdings" panose="05000000000000000000" pitchFamily="2" charset="2"/>
              <a:buChar char="v"/>
            </a:pPr>
            <a:r>
              <a:rPr lang="da-DK" sz="1867" dirty="0"/>
              <a:t>SAC fra 1970-2009</a:t>
            </a:r>
          </a:p>
          <a:p>
            <a:pPr>
              <a:buNone/>
            </a:pPr>
            <a:r>
              <a:rPr lang="da-DK" sz="1867" dirty="0"/>
              <a:t>	1,6 </a:t>
            </a:r>
            <a:r>
              <a:rPr lang="da-DK" sz="1867" dirty="0" err="1"/>
              <a:t>mill</a:t>
            </a:r>
            <a:r>
              <a:rPr lang="da-DK" sz="1867" dirty="0"/>
              <a:t>. ton affald</a:t>
            </a:r>
          </a:p>
          <a:p>
            <a:pPr>
              <a:buNone/>
            </a:pPr>
            <a:r>
              <a:rPr lang="da-DK" sz="1867" dirty="0"/>
              <a:t>	fyldtykkelser op til 25 m</a:t>
            </a:r>
          </a:p>
          <a:p>
            <a:pPr marL="342891" indent="-342891">
              <a:buFont typeface="Wingdings" panose="05000000000000000000" pitchFamily="2" charset="2"/>
              <a:buChar char="v"/>
            </a:pPr>
            <a:r>
              <a:rPr lang="da-DK" sz="1867" dirty="0"/>
              <a:t>1984: </a:t>
            </a:r>
          </a:p>
          <a:p>
            <a:pPr marL="361942">
              <a:buNone/>
              <a:tabLst>
                <a:tab pos="361942" algn="l"/>
              </a:tabLst>
            </a:pPr>
            <a:r>
              <a:rPr lang="da-DK" sz="1867" dirty="0"/>
              <a:t>Første forureningsundersøgelse, der konstateres svag perkolat påvirkning fra den gamle losseplads. </a:t>
            </a:r>
          </a:p>
          <a:p>
            <a:pPr marL="342891" indent="-342891">
              <a:buFont typeface="Wingdings" panose="05000000000000000000" pitchFamily="2" charset="2"/>
              <a:buChar char="v"/>
            </a:pPr>
            <a:r>
              <a:rPr lang="da-DK" sz="1867" dirty="0"/>
              <a:t>1988: </a:t>
            </a:r>
          </a:p>
          <a:p>
            <a:pPr marL="361942">
              <a:buNone/>
            </a:pPr>
            <a:r>
              <a:rPr lang="da-DK" sz="1867" dirty="0"/>
              <a:t>Afværgepumpningen startes fra 4 pumpeboringer på SAC.</a:t>
            </a:r>
          </a:p>
          <a:p>
            <a:endParaRPr lang="da-DK" sz="1867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r="7482"/>
          <a:stretch/>
        </p:blipFill>
        <p:spPr bwMode="auto">
          <a:xfrm>
            <a:off x="4620352" y="1259694"/>
            <a:ext cx="4644000" cy="465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boks 3"/>
          <p:cNvSpPr txBox="1"/>
          <p:nvPr/>
        </p:nvSpPr>
        <p:spPr>
          <a:xfrm>
            <a:off x="4620352" y="5912115"/>
            <a:ext cx="295232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333" dirty="0"/>
              <a:t>Luftfoto 1967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958852" y="6334025"/>
            <a:ext cx="5977661" cy="176532"/>
          </a:xfrm>
        </p:spPr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9" name="Tekstfelt 8"/>
          <p:cNvSpPr txBox="1"/>
          <p:nvPr/>
        </p:nvSpPr>
        <p:spPr>
          <a:xfrm>
            <a:off x="9456373" y="1259693"/>
            <a:ext cx="2304256" cy="42895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67" dirty="0"/>
              <a:t>Tikøb Kommunes losseplads (hundetræningsbanen) – denne var fyldt, og blev lukket omkring 1970, hvor man startede opfyldningen på den anden side af Gørlundevej.</a:t>
            </a:r>
          </a:p>
          <a:p>
            <a:endParaRPr lang="da-DK" sz="1467" dirty="0"/>
          </a:p>
          <a:p>
            <a:r>
              <a:rPr lang="da-DK" sz="1467" dirty="0"/>
              <a:t>Knudemoseløbet (åbent vandløb) – det blev rørlagt og ført syd og øst om SAC. I dag ligger der et </a:t>
            </a:r>
            <a:r>
              <a:rPr lang="da-DK" sz="1467" dirty="0" err="1"/>
              <a:t>perkolatdræn</a:t>
            </a:r>
            <a:r>
              <a:rPr lang="da-DK" sz="1467" dirty="0"/>
              <a:t> i renden under lossepladsen.</a:t>
            </a:r>
          </a:p>
          <a:p>
            <a:endParaRPr lang="da-DK" sz="1467" dirty="0"/>
          </a:p>
          <a:p>
            <a:r>
              <a:rPr lang="da-DK" sz="1467" dirty="0"/>
              <a:t>Gamle tørvegrave.</a:t>
            </a:r>
          </a:p>
          <a:p>
            <a:endParaRPr lang="da-DK" sz="1467" dirty="0"/>
          </a:p>
          <a:p>
            <a:r>
              <a:rPr lang="da-DK" sz="1467" dirty="0"/>
              <a:t>Oprindeligt kørte man ned til lossepladsen, da man startede her først i 70’erne. I dag kører vi op til SAC fra Gørlundevej.</a:t>
            </a:r>
          </a:p>
        </p:txBody>
      </p:sp>
      <p:cxnSp>
        <p:nvCxnSpPr>
          <p:cNvPr id="10" name="Lige pilforbindelse 9"/>
          <p:cNvCxnSpPr/>
          <p:nvPr/>
        </p:nvCxnSpPr>
        <p:spPr>
          <a:xfrm flipH="1">
            <a:off x="8208235" y="1351643"/>
            <a:ext cx="1187616" cy="188533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Lige pilforbindelse 12"/>
          <p:cNvCxnSpPr/>
          <p:nvPr/>
        </p:nvCxnSpPr>
        <p:spPr>
          <a:xfrm flipH="1" flipV="1">
            <a:off x="6576054" y="2564904"/>
            <a:ext cx="2819797" cy="384043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Lige pilforbindelse 15"/>
          <p:cNvCxnSpPr/>
          <p:nvPr/>
        </p:nvCxnSpPr>
        <p:spPr>
          <a:xfrm flipH="1">
            <a:off x="7440150" y="4308031"/>
            <a:ext cx="1955701" cy="9195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Lige pilforbindelse 18"/>
          <p:cNvCxnSpPr/>
          <p:nvPr/>
        </p:nvCxnSpPr>
        <p:spPr>
          <a:xfrm flipH="1" flipV="1">
            <a:off x="8103464" y="3783738"/>
            <a:ext cx="1292387" cy="98941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9" name="Tekstfelt 28"/>
          <p:cNvSpPr txBox="1"/>
          <p:nvPr/>
        </p:nvSpPr>
        <p:spPr>
          <a:xfrm>
            <a:off x="5929416" y="1428919"/>
            <a:ext cx="850297" cy="2051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Gørlundevej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531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392" y="365127"/>
            <a:ext cx="10515600" cy="1325563"/>
          </a:xfrm>
        </p:spPr>
        <p:txBody>
          <a:bodyPr/>
          <a:lstStyle/>
          <a:p>
            <a:r>
              <a:rPr lang="da-DK" dirty="0" smtClean="0"/>
              <a:t>Dagsorden</a:t>
            </a:r>
            <a:endParaRPr lang="da-DK" dirty="0"/>
          </a:p>
        </p:txBody>
      </p:sp>
      <p:graphicFrame>
        <p:nvGraphicFramePr>
          <p:cNvPr id="6" name="Pladsholder til indhold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9476145"/>
              </p:ext>
            </p:extLst>
          </p:nvPr>
        </p:nvGraphicFramePr>
        <p:xfrm>
          <a:off x="623392" y="1688376"/>
          <a:ext cx="4680520" cy="450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graphicFrame>
        <p:nvGraphicFramePr>
          <p:cNvPr id="10" name="Pladsholder til indhold 5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407333448"/>
              </p:ext>
            </p:extLst>
          </p:nvPr>
        </p:nvGraphicFramePr>
        <p:xfrm>
          <a:off x="5375920" y="1666331"/>
          <a:ext cx="6473180" cy="4498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3887-5148-47C4-A39E-DBA558CD09E9}" type="slidenum">
              <a:rPr lang="da-DK" smtClean="0"/>
              <a:t>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784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Afværge og monitering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1" y="1892830"/>
            <a:ext cx="4802716" cy="3690409"/>
          </a:xfrm>
        </p:spPr>
        <p:txBody>
          <a:bodyPr/>
          <a:lstStyle/>
          <a:p>
            <a:pPr marL="342891" indent="-342891">
              <a:buFont typeface="Wingdings" panose="05000000000000000000" pitchFamily="2" charset="2"/>
              <a:buChar char="v"/>
            </a:pPr>
            <a:r>
              <a:rPr lang="da-DK" dirty="0" smtClean="0"/>
              <a:t>Der afværgepumpes i dag fra 4 pumpeboringer samt fra drænet. </a:t>
            </a:r>
          </a:p>
          <a:p>
            <a:pPr marL="342891" indent="-342891">
              <a:buFont typeface="Wingdings" panose="05000000000000000000" pitchFamily="2" charset="2"/>
              <a:buChar char="v"/>
            </a:pPr>
            <a:endParaRPr lang="da-DK" dirty="0" smtClean="0"/>
          </a:p>
          <a:p>
            <a:pPr marL="342891" indent="-342891">
              <a:buFont typeface="Wingdings" panose="05000000000000000000" pitchFamily="2" charset="2"/>
              <a:buChar char="v"/>
            </a:pPr>
            <a:r>
              <a:rPr lang="da-DK" dirty="0" smtClean="0"/>
              <a:t>ca. 40-50.000 m</a:t>
            </a:r>
            <a:r>
              <a:rPr lang="da-DK" baseline="30000" dirty="0" smtClean="0"/>
              <a:t>3</a:t>
            </a:r>
            <a:r>
              <a:rPr lang="da-DK" dirty="0" smtClean="0"/>
              <a:t> /år</a:t>
            </a:r>
          </a:p>
          <a:p>
            <a:pPr>
              <a:buNone/>
            </a:pPr>
            <a:endParaRPr lang="da-DK" dirty="0" smtClean="0"/>
          </a:p>
          <a:p>
            <a:pPr marL="342891" indent="-342891">
              <a:buFont typeface="Wingdings" panose="05000000000000000000" pitchFamily="2" charset="2"/>
              <a:buChar char="v"/>
            </a:pPr>
            <a:r>
              <a:rPr lang="da-DK" dirty="0" smtClean="0"/>
              <a:t>Udfordrende at opretholde en opadrettet gradient!</a:t>
            </a:r>
          </a:p>
          <a:p>
            <a:pPr marL="342891" indent="-342891">
              <a:buFont typeface="Wingdings" panose="05000000000000000000" pitchFamily="2" charset="2"/>
              <a:buChar char="v"/>
            </a:pPr>
            <a:endParaRPr lang="da-DK" dirty="0"/>
          </a:p>
          <a:p>
            <a:pPr marL="342891" indent="-342891">
              <a:buFont typeface="Wingdings" panose="05000000000000000000" pitchFamily="2" charset="2"/>
              <a:buChar char="v"/>
            </a:pPr>
            <a:r>
              <a:rPr lang="da-DK" dirty="0"/>
              <a:t>Der udtages 30 </a:t>
            </a:r>
            <a:r>
              <a:rPr lang="da-DK" dirty="0" smtClean="0"/>
              <a:t>moniteringsprøver </a:t>
            </a:r>
            <a:r>
              <a:rPr lang="da-DK" dirty="0"/>
              <a:t>fra 14 boringer 2 gange årligt.</a:t>
            </a:r>
          </a:p>
          <a:p>
            <a:pPr marL="342891" indent="-342891">
              <a:buFont typeface="Wingdings" panose="05000000000000000000" pitchFamily="2" charset="2"/>
              <a:buChar char="v"/>
            </a:pPr>
            <a:endParaRPr lang="da-DK" dirty="0" smtClean="0"/>
          </a:p>
          <a:p>
            <a:pPr marL="342891" indent="-342891">
              <a:buFont typeface="Wingdings" panose="05000000000000000000" pitchFamily="2" charset="2"/>
              <a:buChar char="v"/>
            </a:pPr>
            <a:endParaRPr lang="da-DK" dirty="0"/>
          </a:p>
          <a:p>
            <a:pPr>
              <a:buNone/>
            </a:pPr>
            <a:endParaRPr lang="da-DK" dirty="0" smtClean="0"/>
          </a:p>
          <a:p>
            <a:pPr>
              <a:buNone/>
            </a:pPr>
            <a:endParaRPr lang="da-DK" dirty="0" smtClean="0"/>
          </a:p>
          <a:p>
            <a:pPr>
              <a:buNone/>
            </a:pPr>
            <a:endParaRPr lang="da-DK" dirty="0" smtClean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17" name="Ellipse 16"/>
          <p:cNvSpPr/>
          <p:nvPr/>
        </p:nvSpPr>
        <p:spPr>
          <a:xfrm>
            <a:off x="4653426" y="1968692"/>
            <a:ext cx="192021" cy="1680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1733" dirty="0"/>
          </a:p>
        </p:txBody>
      </p:sp>
      <p:grpSp>
        <p:nvGrpSpPr>
          <p:cNvPr id="15" name="Gruppe 14"/>
          <p:cNvGrpSpPr/>
          <p:nvPr/>
        </p:nvGrpSpPr>
        <p:grpSpPr>
          <a:xfrm>
            <a:off x="6936514" y="1220756"/>
            <a:ext cx="4972049" cy="5289801"/>
            <a:chOff x="5076056" y="915566"/>
            <a:chExt cx="3729037" cy="3895342"/>
          </a:xfrm>
        </p:grpSpPr>
        <p:grpSp>
          <p:nvGrpSpPr>
            <p:cNvPr id="11" name="Gruppe 10"/>
            <p:cNvGrpSpPr/>
            <p:nvPr/>
          </p:nvGrpSpPr>
          <p:grpSpPr>
            <a:xfrm>
              <a:off x="5076056" y="915566"/>
              <a:ext cx="3729037" cy="3895342"/>
              <a:chOff x="4870876" y="987575"/>
              <a:chExt cx="4006225" cy="3895342"/>
            </a:xfrm>
          </p:grpSpPr>
          <p:grpSp>
            <p:nvGrpSpPr>
              <p:cNvPr id="7" name="Gruppe 6"/>
              <p:cNvGrpSpPr/>
              <p:nvPr/>
            </p:nvGrpSpPr>
            <p:grpSpPr>
              <a:xfrm>
                <a:off x="4870876" y="987575"/>
                <a:ext cx="4006225" cy="3895342"/>
                <a:chOff x="4886255" y="987575"/>
                <a:chExt cx="4006225" cy="3895342"/>
              </a:xfrm>
            </p:grpSpPr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86255" y="987575"/>
                  <a:ext cx="4006225" cy="38953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" name="Ellipse 5"/>
                <p:cNvSpPr/>
                <p:nvPr/>
              </p:nvSpPr>
              <p:spPr>
                <a:xfrm>
                  <a:off x="6732240" y="1563638"/>
                  <a:ext cx="864096" cy="14401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6000" tIns="96000" rIns="96000" bIns="96000" rtlCol="0" anchor="ctr"/>
                <a:lstStyle/>
                <a:p>
                  <a:pPr algn="ctr"/>
                  <a:endParaRPr lang="da-DK" sz="1733" dirty="0"/>
                </a:p>
              </p:txBody>
            </p:sp>
          </p:grpSp>
          <p:sp>
            <p:nvSpPr>
              <p:cNvPr id="10" name="Ellipse 9"/>
              <p:cNvSpPr/>
              <p:nvPr/>
            </p:nvSpPr>
            <p:spPr>
              <a:xfrm>
                <a:off x="7596336" y="2499742"/>
                <a:ext cx="144016" cy="2160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6000" tIns="96000" rIns="96000" bIns="96000" rtlCol="0" anchor="ctr"/>
              <a:lstStyle/>
              <a:p>
                <a:pPr algn="ctr"/>
                <a:endParaRPr lang="da-DK" sz="1733" dirty="0"/>
              </a:p>
            </p:txBody>
          </p:sp>
        </p:grpSp>
        <p:sp>
          <p:nvSpPr>
            <p:cNvPr id="18" name="Ellipse 17"/>
            <p:cNvSpPr/>
            <p:nvPr/>
          </p:nvSpPr>
          <p:spPr>
            <a:xfrm>
              <a:off x="6199773" y="2224168"/>
              <a:ext cx="144016" cy="1260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ctr"/>
            <a:lstStyle/>
            <a:p>
              <a:pPr algn="ctr"/>
              <a:endParaRPr lang="da-DK" sz="1733" dirty="0"/>
            </a:p>
          </p:txBody>
        </p:sp>
        <p:sp>
          <p:nvSpPr>
            <p:cNvPr id="19" name="Ellipse 18"/>
            <p:cNvSpPr/>
            <p:nvPr/>
          </p:nvSpPr>
          <p:spPr>
            <a:xfrm>
              <a:off x="6339042" y="2748815"/>
              <a:ext cx="144016" cy="1260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ctr"/>
            <a:lstStyle/>
            <a:p>
              <a:pPr algn="ctr"/>
              <a:endParaRPr lang="da-DK" sz="1733" dirty="0"/>
            </a:p>
          </p:txBody>
        </p:sp>
        <p:sp>
          <p:nvSpPr>
            <p:cNvPr id="20" name="Ellipse 19"/>
            <p:cNvSpPr/>
            <p:nvPr/>
          </p:nvSpPr>
          <p:spPr>
            <a:xfrm>
              <a:off x="6213069" y="3735717"/>
              <a:ext cx="144016" cy="1260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ctr"/>
            <a:lstStyle/>
            <a:p>
              <a:pPr algn="ctr"/>
              <a:endParaRPr lang="da-DK" sz="1733" dirty="0"/>
            </a:p>
          </p:txBody>
        </p:sp>
        <p:sp>
          <p:nvSpPr>
            <p:cNvPr id="21" name="Ellipse 20"/>
            <p:cNvSpPr/>
            <p:nvPr/>
          </p:nvSpPr>
          <p:spPr>
            <a:xfrm>
              <a:off x="6463869" y="2633505"/>
              <a:ext cx="144016" cy="1260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ctr"/>
            <a:lstStyle/>
            <a:p>
              <a:pPr algn="ctr"/>
              <a:endParaRPr lang="da-DK" sz="1733" dirty="0"/>
            </a:p>
          </p:txBody>
        </p:sp>
      </p:grp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1276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1425" y="68627"/>
            <a:ext cx="10273151" cy="1445461"/>
          </a:xfrm>
        </p:spPr>
        <p:txBody>
          <a:bodyPr/>
          <a:lstStyle/>
          <a:p>
            <a:r>
              <a:rPr lang="da-DK" dirty="0" smtClean="0"/>
              <a:t>Er der behov for et nyt deponi?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800444" y="3518388"/>
            <a:ext cx="5487579" cy="2694923"/>
          </a:xfrm>
        </p:spPr>
        <p:txBody>
          <a:bodyPr/>
          <a:lstStyle/>
          <a:p>
            <a:pPr marL="342891" indent="-342891">
              <a:buFont typeface="Wingdings" panose="05000000000000000000" pitchFamily="2" charset="2"/>
              <a:buChar char="v"/>
            </a:pPr>
            <a:r>
              <a:rPr lang="da-DK" sz="1800" dirty="0"/>
              <a:t>Restkapacitet på SAC er 4-6 år med nuværende mængder – det er vanskeligt at beregne nøjagtigt.</a:t>
            </a:r>
          </a:p>
          <a:p>
            <a:pPr marL="342891" indent="-342891">
              <a:buFont typeface="Wingdings" panose="05000000000000000000" pitchFamily="2" charset="2"/>
              <a:buChar char="v"/>
            </a:pPr>
            <a:r>
              <a:rPr lang="da-DK" sz="1800" dirty="0"/>
              <a:t>Medregnes kapaciteten på Toelt, som en samlet Nordsjællands deponikapacitet, vil anlæggene samlet set have en restkapacitet på </a:t>
            </a:r>
            <a:r>
              <a:rPr lang="da-DK" sz="1800" dirty="0" smtClean="0"/>
              <a:t>ca. </a:t>
            </a:r>
            <a:r>
              <a:rPr lang="da-DK" sz="1800" dirty="0"/>
              <a:t>17 år.</a:t>
            </a:r>
          </a:p>
          <a:p>
            <a:pPr marL="342891" indent="-342891">
              <a:buFont typeface="Wingdings" panose="05000000000000000000" pitchFamily="2" charset="2"/>
              <a:buChar char="v"/>
            </a:pPr>
            <a:r>
              <a:rPr lang="da-DK" sz="1800" dirty="0"/>
              <a:t>Mængder svinger med byggeaktivitet, fx </a:t>
            </a:r>
            <a:r>
              <a:rPr lang="da-DK" sz="1800" dirty="0" err="1" smtClean="0"/>
              <a:t>Byskolen</a:t>
            </a:r>
            <a:r>
              <a:rPr lang="da-DK" sz="1800" dirty="0" smtClean="0"/>
              <a:t>/ </a:t>
            </a:r>
            <a:r>
              <a:rPr lang="da-DK" sz="1800" dirty="0"/>
              <a:t>bibliotek, men også med miljøkrav, fx pcb, asbest, bygge- og anlægsaffald som vejbygningsmateriale.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pic>
        <p:nvPicPr>
          <p:cNvPr id="3074" name="Picture 2" descr="L:\Fælles FH\FH\FH Fotogalleri\2016\Skibstrup Affaldscenter\IMG_45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/>
        </p:blipFill>
        <p:spPr bwMode="auto">
          <a:xfrm>
            <a:off x="6414300" y="3187062"/>
            <a:ext cx="3168353" cy="31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/>
          <p:cNvSpPr txBox="1"/>
          <p:nvPr/>
        </p:nvSpPr>
        <p:spPr>
          <a:xfrm>
            <a:off x="6288023" y="1220755"/>
            <a:ext cx="489655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b="1" dirty="0"/>
              <a:t>FORSYNING HELSINGØR og NORFORS </a:t>
            </a:r>
            <a:r>
              <a:rPr lang="da-DK" dirty="0"/>
              <a:t>har haft indledende drøftelser omkring et deponi-samarbejde, således at der bliver tale om en samlet nordsjællandsk deponikapacitet</a:t>
            </a:r>
            <a:r>
              <a:rPr lang="da-DK" sz="2400" dirty="0"/>
              <a:t>.</a:t>
            </a:r>
          </a:p>
        </p:txBody>
      </p:sp>
      <p:grpSp>
        <p:nvGrpSpPr>
          <p:cNvPr id="8" name="Gruppe 7"/>
          <p:cNvGrpSpPr/>
          <p:nvPr/>
        </p:nvGrpSpPr>
        <p:grpSpPr>
          <a:xfrm>
            <a:off x="911426" y="1316766"/>
            <a:ext cx="5046277" cy="2061565"/>
            <a:chOff x="683569" y="987574"/>
            <a:chExt cx="3784708" cy="1546174"/>
          </a:xfrm>
        </p:grpSpPr>
        <p:pic>
          <p:nvPicPr>
            <p:cNvPr id="4" name="Billed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569" y="987574"/>
              <a:ext cx="3784708" cy="1546174"/>
            </a:xfrm>
            <a:prstGeom prst="rect">
              <a:avLst/>
            </a:prstGeom>
          </p:spPr>
        </p:pic>
        <p:sp>
          <p:nvSpPr>
            <p:cNvPr id="3083" name="Tekstfelt 3082"/>
            <p:cNvSpPr txBox="1"/>
            <p:nvPr/>
          </p:nvSpPr>
          <p:spPr>
            <a:xfrm>
              <a:off x="1619672" y="1944583"/>
              <a:ext cx="720080" cy="1231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067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Nyt deponi 2009</a:t>
              </a:r>
            </a:p>
          </p:txBody>
        </p:sp>
      </p:grp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2308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Hvis vi ikke udvider Skibstrup Affaldscenter (SAC), </a:t>
            </a:r>
            <a:r>
              <a:rPr lang="da-DK" dirty="0"/>
              <a:t>hvad</a:t>
            </a:r>
            <a:r>
              <a:rPr lang="da-DK" dirty="0" smtClean="0"/>
              <a:t> så…?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75541" y="1723278"/>
            <a:ext cx="5696524" cy="4367188"/>
          </a:xfrm>
        </p:spPr>
        <p:txBody>
          <a:bodyPr/>
          <a:lstStyle/>
          <a:p>
            <a:pPr marL="342891" indent="-342891">
              <a:buFont typeface="Wingdings" panose="05000000000000000000" pitchFamily="2" charset="2"/>
              <a:buChar char="v"/>
            </a:pPr>
            <a:r>
              <a:rPr lang="da-DK" sz="1800" dirty="0"/>
              <a:t>Forsyning Helsingørs bestyrelse har vurderet at en udvidelse på SAC vil sikre virksomheder m.fl. en lokal aflevering af deponiaffald mange år frem.</a:t>
            </a:r>
          </a:p>
          <a:p>
            <a:pPr marL="342891" indent="-342891">
              <a:buFont typeface="Wingdings" panose="05000000000000000000" pitchFamily="2" charset="2"/>
              <a:buChar char="v"/>
            </a:pPr>
            <a:r>
              <a:rPr lang="da-DK" sz="1800" dirty="0"/>
              <a:t>SAC og Toelt kunne udgøre en samlet kapacitet for Nordsjælland uagtet ejerforhold.</a:t>
            </a:r>
          </a:p>
          <a:p>
            <a:pPr>
              <a:buNone/>
            </a:pPr>
            <a:endParaRPr lang="da-DK" sz="1800" dirty="0"/>
          </a:p>
          <a:p>
            <a:pPr>
              <a:buNone/>
            </a:pPr>
            <a:r>
              <a:rPr lang="da-DK" sz="1800" dirty="0"/>
              <a:t>KONSEVENS:</a:t>
            </a:r>
          </a:p>
          <a:p>
            <a:pPr marL="380990" indent="-380990">
              <a:buFont typeface="Wingdings" panose="05000000000000000000" pitchFamily="2" charset="2"/>
              <a:buChar char="v"/>
            </a:pPr>
            <a:r>
              <a:rPr lang="da-DK" sz="1800" dirty="0"/>
              <a:t>Hvis  Byrådet siger nej, så skal kommunen sikre kapacitet andetsteds.</a:t>
            </a:r>
          </a:p>
          <a:p>
            <a:pPr marL="380990" indent="-380990">
              <a:buFont typeface="Wingdings" panose="05000000000000000000" pitchFamily="2" charset="2"/>
              <a:buChar char="v"/>
            </a:pPr>
            <a:r>
              <a:rPr lang="da-DK" sz="1800" dirty="0"/>
              <a:t>SAC bliver (evt) kun </a:t>
            </a:r>
            <a:r>
              <a:rPr lang="da-DK" sz="1800" dirty="0" err="1"/>
              <a:t>omlastestation</a:t>
            </a:r>
            <a:r>
              <a:rPr lang="da-DK" sz="1800" dirty="0"/>
              <a:t>, hvilket vil have mærkbare driftsøkonomiske konsekvenser for SAC.</a:t>
            </a:r>
          </a:p>
          <a:p>
            <a:pPr marL="380990" indent="-380990">
              <a:buFont typeface="Wingdings" panose="05000000000000000000" pitchFamily="2" charset="2"/>
              <a:buChar char="v"/>
            </a:pPr>
            <a:r>
              <a:rPr lang="da-DK" sz="1800" dirty="0"/>
              <a:t>Hvis affaldet skal længere end til Toelt, så vil det medføre serviceforringelser og blive dyrere.</a:t>
            </a:r>
          </a:p>
          <a:p>
            <a:pPr marL="342891" indent="-342891">
              <a:buFont typeface="Wingdings" panose="05000000000000000000" pitchFamily="2" charset="2"/>
              <a:buChar char="v"/>
            </a:pPr>
            <a:r>
              <a:rPr lang="da-DK" sz="1800" dirty="0"/>
              <a:t>Øget transport (CO</a:t>
            </a:r>
            <a:r>
              <a:rPr lang="da-DK" sz="1800" baseline="-25000" dirty="0"/>
              <a:t>2</a:t>
            </a:r>
            <a:r>
              <a:rPr lang="da-DK" sz="1800" dirty="0"/>
              <a:t> belastning).</a:t>
            </a:r>
          </a:p>
          <a:p>
            <a:pPr marL="342891" indent="-342891">
              <a:buFont typeface="Wingdings" panose="05000000000000000000" pitchFamily="2" charset="2"/>
              <a:buChar char="v"/>
            </a:pPr>
            <a:endParaRPr lang="da-DK" sz="1867" dirty="0"/>
          </a:p>
          <a:p>
            <a:pPr>
              <a:buNone/>
            </a:pPr>
            <a:endParaRPr lang="da-DK" sz="1867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grpSp>
        <p:nvGrpSpPr>
          <p:cNvPr id="7" name="Gruppe 6"/>
          <p:cNvGrpSpPr/>
          <p:nvPr/>
        </p:nvGrpSpPr>
        <p:grpSpPr>
          <a:xfrm>
            <a:off x="6476007" y="1508787"/>
            <a:ext cx="5568619" cy="4128459"/>
            <a:chOff x="5004048" y="1131590"/>
            <a:chExt cx="4176464" cy="309634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6797" y="1131590"/>
              <a:ext cx="4113715" cy="3096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1131590"/>
              <a:ext cx="1379984" cy="431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ktangel 5"/>
            <p:cNvSpPr/>
            <p:nvPr/>
          </p:nvSpPr>
          <p:spPr>
            <a:xfrm>
              <a:off x="5004048" y="1131590"/>
              <a:ext cx="1368152" cy="431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ctr"/>
            <a:lstStyle/>
            <a:p>
              <a:pPr algn="ctr"/>
              <a:endParaRPr lang="da-DK" sz="1733" dirty="0"/>
            </a:p>
          </p:txBody>
        </p:sp>
      </p:grp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475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Derfor skal der ske en udvidelse på SAC</a:t>
            </a:r>
            <a:r>
              <a:rPr lang="da-DK" dirty="0"/>
              <a:t>!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4" y="2028925"/>
            <a:ext cx="4802716" cy="3416300"/>
          </a:xfrm>
        </p:spPr>
        <p:txBody>
          <a:bodyPr/>
          <a:lstStyle/>
          <a:p>
            <a:pPr marL="342891" indent="-342891">
              <a:buFont typeface="Wingdings" panose="05000000000000000000" pitchFamily="2" charset="2"/>
              <a:buChar char="v"/>
            </a:pPr>
            <a:r>
              <a:rPr lang="da-DK" dirty="0"/>
              <a:t>SAC er </a:t>
            </a:r>
            <a:r>
              <a:rPr lang="da-DK" dirty="0" smtClean="0"/>
              <a:t>allerede i </a:t>
            </a:r>
            <a:r>
              <a:rPr lang="da-DK" dirty="0"/>
              <a:t>besiddelse af mandskab, knowhow, maskinpark og </a:t>
            </a:r>
            <a:r>
              <a:rPr lang="da-DK" dirty="0" smtClean="0"/>
              <a:t>modtage-faciliteter </a:t>
            </a:r>
            <a:r>
              <a:rPr lang="da-DK" dirty="0"/>
              <a:t>(port, vægt og vejebod) til at drive et aktivt og miljørigtigt </a:t>
            </a:r>
            <a:r>
              <a:rPr lang="da-DK" dirty="0" smtClean="0"/>
              <a:t>deponi. </a:t>
            </a:r>
          </a:p>
          <a:p>
            <a:pPr>
              <a:buNone/>
            </a:pPr>
            <a:endParaRPr lang="da-DK" dirty="0" smtClean="0"/>
          </a:p>
          <a:p>
            <a:pPr marL="342891" indent="-342891">
              <a:buFont typeface="Wingdings" panose="05000000000000000000" pitchFamily="2" charset="2"/>
              <a:buChar char="v"/>
            </a:pPr>
            <a:r>
              <a:rPr lang="da-DK" dirty="0" smtClean="0"/>
              <a:t>SAC har et </a:t>
            </a:r>
            <a:r>
              <a:rPr lang="da-DK" dirty="0"/>
              <a:t>omfattende </a:t>
            </a:r>
            <a:r>
              <a:rPr lang="da-DK" dirty="0" smtClean="0"/>
              <a:t>grundvands-overvågningsprogram fra de gamle lossepladser, </a:t>
            </a:r>
            <a:r>
              <a:rPr lang="da-DK" dirty="0"/>
              <a:t>som vil </a:t>
            </a:r>
            <a:r>
              <a:rPr lang="da-DK" dirty="0" smtClean="0"/>
              <a:t>give </a:t>
            </a:r>
            <a:r>
              <a:rPr lang="da-DK" dirty="0"/>
              <a:t>ekstra sikkerhed </a:t>
            </a:r>
            <a:r>
              <a:rPr lang="da-DK" dirty="0" smtClean="0"/>
              <a:t>for, </a:t>
            </a:r>
            <a:r>
              <a:rPr lang="da-DK" dirty="0"/>
              <a:t>at en ny deponeringsenhed ikke vil påvirke grundvandet.</a:t>
            </a:r>
          </a:p>
          <a:p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pic>
        <p:nvPicPr>
          <p:cNvPr id="4098" name="Picture 2" descr="L:\Fælles FH\FH\FH Fotogalleri\2016\Skibstrup Affaldscenter\IMG_44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1" r="929"/>
          <a:stretch/>
        </p:blipFill>
        <p:spPr bwMode="auto">
          <a:xfrm>
            <a:off x="7150619" y="1797186"/>
            <a:ext cx="3841925" cy="384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4458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Lokaliseringsmuligheder ved SAC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2" y="1466781"/>
            <a:ext cx="5452664" cy="4170464"/>
          </a:xfrm>
        </p:spPr>
        <p:txBody>
          <a:bodyPr/>
          <a:lstStyle/>
          <a:p>
            <a:r>
              <a:rPr lang="da-DK" b="1" dirty="0" smtClean="0"/>
              <a:t>PLAN A og B</a:t>
            </a:r>
            <a:endParaRPr lang="da-DK" dirty="0"/>
          </a:p>
          <a:p>
            <a:r>
              <a:rPr lang="da-DK" sz="1800" dirty="0"/>
              <a:t>3 grunde til at ”plan A” foretrækkes frem for ”plan B”:</a:t>
            </a:r>
          </a:p>
          <a:p>
            <a:pPr marL="342891" indent="-342891">
              <a:buFont typeface="Wingdings" panose="05000000000000000000" pitchFamily="2" charset="2"/>
              <a:buChar char="v"/>
            </a:pPr>
            <a:r>
              <a:rPr lang="da-DK" sz="1800" dirty="0"/>
              <a:t>Rent topografisk er område A lavere liggende og bedre i forhold til nuværende deponi.</a:t>
            </a:r>
          </a:p>
          <a:p>
            <a:pPr marL="342891" indent="-342891">
              <a:buFont typeface="Wingdings" panose="05000000000000000000" pitchFamily="2" charset="2"/>
              <a:buChar char="v"/>
            </a:pPr>
            <a:r>
              <a:rPr lang="da-DK" sz="1800" dirty="0"/>
              <a:t>Hvis Plan B vælges kommer vi tættere på naboer.</a:t>
            </a:r>
          </a:p>
          <a:p>
            <a:pPr marL="342891" indent="-342891">
              <a:buFont typeface="Wingdings" panose="05000000000000000000" pitchFamily="2" charset="2"/>
              <a:buChar char="v"/>
            </a:pPr>
            <a:r>
              <a:rPr lang="da-DK" sz="1800" dirty="0"/>
              <a:t>I SAC’s skel mod vest ligger nogle tekniske installationer fra det aktive deponi som skal flyttes.</a:t>
            </a:r>
          </a:p>
          <a:p>
            <a:pPr>
              <a:buNone/>
            </a:pPr>
            <a:r>
              <a:rPr lang="da-DK" sz="1800" dirty="0"/>
              <a:t>B som alternativ.</a:t>
            </a:r>
          </a:p>
          <a:p>
            <a:pPr marL="342891" indent="-342891">
              <a:buFont typeface="Wingdings" panose="05000000000000000000" pitchFamily="2" charset="2"/>
              <a:buChar char="v"/>
            </a:pPr>
            <a:r>
              <a:rPr lang="da-DK" sz="1800" dirty="0"/>
              <a:t>Hvis kystnærhedsprincippet eller OSD-området bliver en hindring undersøges plan B</a:t>
            </a:r>
          </a:p>
          <a:p>
            <a:pPr marL="342891" indent="-342891">
              <a:buFont typeface="Wingdings" panose="05000000000000000000" pitchFamily="2" charset="2"/>
              <a:buChar char="v"/>
            </a:pPr>
            <a:endParaRPr lang="da-DK" sz="1867" dirty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3" t="249" r="528" b="22217"/>
          <a:stretch/>
        </p:blipFill>
        <p:spPr bwMode="auto">
          <a:xfrm>
            <a:off x="6744072" y="1413256"/>
            <a:ext cx="432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ktangel 7"/>
          <p:cNvSpPr/>
          <p:nvPr/>
        </p:nvSpPr>
        <p:spPr>
          <a:xfrm>
            <a:off x="8040216" y="2708920"/>
            <a:ext cx="648072" cy="15121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33" dirty="0"/>
          </a:p>
        </p:txBody>
      </p:sp>
      <p:sp>
        <p:nvSpPr>
          <p:cNvPr id="4" name="Tekstboks 3"/>
          <p:cNvSpPr txBox="1"/>
          <p:nvPr/>
        </p:nvSpPr>
        <p:spPr>
          <a:xfrm>
            <a:off x="8211236" y="3212976"/>
            <a:ext cx="3600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36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9" name="Tekstboks 8"/>
          <p:cNvSpPr txBox="1"/>
          <p:nvPr/>
        </p:nvSpPr>
        <p:spPr>
          <a:xfrm>
            <a:off x="8904312" y="4437113"/>
            <a:ext cx="3600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3600" b="1" dirty="0">
                <a:solidFill>
                  <a:srgbClr val="FF0000"/>
                </a:solidFill>
              </a:rPr>
              <a:t>A</a:t>
            </a:r>
          </a:p>
        </p:txBody>
      </p:sp>
      <p:grpSp>
        <p:nvGrpSpPr>
          <p:cNvPr id="10" name="Gruppe 9"/>
          <p:cNvGrpSpPr/>
          <p:nvPr/>
        </p:nvGrpSpPr>
        <p:grpSpPr>
          <a:xfrm>
            <a:off x="960005" y="4869160"/>
            <a:ext cx="2351687" cy="1344149"/>
            <a:chOff x="5063305" y="1196266"/>
            <a:chExt cx="3074543" cy="1911203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10" t="33065" r="529" b="29839"/>
            <a:stretch/>
          </p:blipFill>
          <p:spPr bwMode="auto">
            <a:xfrm>
              <a:off x="5063305" y="1196266"/>
              <a:ext cx="3074543" cy="191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Kombinationstegning 11"/>
            <p:cNvSpPr/>
            <p:nvPr/>
          </p:nvSpPr>
          <p:spPr>
            <a:xfrm>
              <a:off x="5829843" y="2217862"/>
              <a:ext cx="819151" cy="688181"/>
            </a:xfrm>
            <a:custGeom>
              <a:avLst/>
              <a:gdLst>
                <a:gd name="connsiteX0" fmla="*/ 40481 w 819150"/>
                <a:gd name="connsiteY0" fmla="*/ 0 h 688181"/>
                <a:gd name="connsiteX1" fmla="*/ 819150 w 819150"/>
                <a:gd name="connsiteY1" fmla="*/ 330994 h 688181"/>
                <a:gd name="connsiteX2" fmla="*/ 809625 w 819150"/>
                <a:gd name="connsiteY2" fmla="*/ 688181 h 688181"/>
                <a:gd name="connsiteX3" fmla="*/ 0 w 819150"/>
                <a:gd name="connsiteY3" fmla="*/ 390525 h 688181"/>
                <a:gd name="connsiteX4" fmla="*/ 40481 w 819150"/>
                <a:gd name="connsiteY4" fmla="*/ 0 h 68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9150" h="688181">
                  <a:moveTo>
                    <a:pt x="40481" y="0"/>
                  </a:moveTo>
                  <a:lnTo>
                    <a:pt x="819150" y="330994"/>
                  </a:lnTo>
                  <a:lnTo>
                    <a:pt x="809625" y="688181"/>
                  </a:lnTo>
                  <a:lnTo>
                    <a:pt x="0" y="390525"/>
                  </a:lnTo>
                  <a:lnTo>
                    <a:pt x="4048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ctr"/>
            <a:lstStyle/>
            <a:p>
              <a:pPr algn="ctr"/>
              <a:endParaRPr lang="da-DK" sz="1733" dirty="0"/>
            </a:p>
          </p:txBody>
        </p:sp>
      </p:grpSp>
      <p:sp>
        <p:nvSpPr>
          <p:cNvPr id="7" name="Tekstfelt 6"/>
          <p:cNvSpPr txBox="1"/>
          <p:nvPr/>
        </p:nvSpPr>
        <p:spPr>
          <a:xfrm>
            <a:off x="3521111" y="4901257"/>
            <a:ext cx="250067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b="1" dirty="0"/>
              <a:t>AREALBEHOV</a:t>
            </a:r>
          </a:p>
          <a:p>
            <a:r>
              <a:rPr lang="da-DK" sz="2400" dirty="0"/>
              <a:t>Ca. 25.000 m</a:t>
            </a:r>
            <a:r>
              <a:rPr lang="da-DK" sz="2400" baseline="30000" dirty="0"/>
              <a:t>2</a:t>
            </a:r>
          </a:p>
          <a:p>
            <a:r>
              <a:rPr lang="da-DK" sz="2400" dirty="0"/>
              <a:t>Svarende til ca. 20 års kapacitet</a:t>
            </a:r>
          </a:p>
        </p:txBody>
      </p:sp>
      <p:sp>
        <p:nvSpPr>
          <p:cNvPr id="13" name="Pladsholder til sidefod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14" name="Pladsholder til slide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973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Miljø – drikkevand (OSD)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8" name="Tekstfelt 7"/>
          <p:cNvSpPr txBox="1"/>
          <p:nvPr/>
        </p:nvSpPr>
        <p:spPr>
          <a:xfrm>
            <a:off x="911424" y="1708547"/>
            <a:ext cx="5904656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891" indent="-342891">
              <a:buFont typeface="Wingdings" panose="05000000000000000000" pitchFamily="2" charset="2"/>
              <a:buChar char="v"/>
            </a:pPr>
            <a:r>
              <a:rPr lang="da-DK" dirty="0"/>
              <a:t>Nyt anlæg skal fortsat overholde de skrappe krav i deponeringsbekendtgørelsen. </a:t>
            </a:r>
          </a:p>
          <a:p>
            <a:pPr marL="342891" indent="-342891">
              <a:buFont typeface="Wingdings" panose="05000000000000000000" pitchFamily="2" charset="2"/>
              <a:buChar char="v"/>
            </a:pPr>
            <a:r>
              <a:rPr lang="da-DK" dirty="0"/>
              <a:t>Der er i forvejen deponeret ca. 1,6 mio. ton affald på SAC – og evt. </a:t>
            </a:r>
            <a:r>
              <a:rPr lang="da-DK" dirty="0" err="1"/>
              <a:t>perkolatudslip</a:t>
            </a:r>
            <a:r>
              <a:rPr lang="da-DK" dirty="0"/>
              <a:t> vil hovedsageligt trække ind under eksisterende deponi og mod kysten.</a:t>
            </a:r>
          </a:p>
          <a:p>
            <a:pPr marL="342891" indent="-342891">
              <a:buFont typeface="Wingdings" panose="05000000000000000000" pitchFamily="2" charset="2"/>
              <a:buChar char="v"/>
            </a:pPr>
            <a:r>
              <a:rPr lang="da-DK" dirty="0"/>
              <a:t>Meget lille risiko ift. drikkevandsinteresser.</a:t>
            </a:r>
          </a:p>
          <a:p>
            <a:pPr marL="342891" indent="-342891">
              <a:buFont typeface="Wingdings" panose="05000000000000000000" pitchFamily="2" charset="2"/>
              <a:buChar char="v"/>
            </a:pPr>
            <a:r>
              <a:rPr lang="da-DK" dirty="0"/>
              <a:t>Forsyning Helsingør har drikkevandsboringer øst og sydøst for eksisterende deponi.</a:t>
            </a:r>
            <a:endParaRPr lang="da-DK" dirty="0">
              <a:solidFill>
                <a:schemeClr val="accent4"/>
              </a:solidFill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284" y="1508787"/>
            <a:ext cx="4150320" cy="2208245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7881" y="3988501"/>
            <a:ext cx="2478545" cy="1552735"/>
          </a:xfrm>
          <a:prstGeom prst="rect">
            <a:avLst/>
          </a:prstGeom>
        </p:spPr>
      </p:pic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25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Grundvandsmodel skal udvikles</a:t>
            </a:r>
            <a:endParaRPr lang="da-DK" sz="2133" i="1" dirty="0">
              <a:solidFill>
                <a:schemeClr val="accent4"/>
              </a:solidFill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54" y="1824203"/>
            <a:ext cx="6324284" cy="3525011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7389285" y="2112585"/>
            <a:ext cx="4467356" cy="3416300"/>
          </a:xfrm>
        </p:spPr>
        <p:txBody>
          <a:bodyPr/>
          <a:lstStyle/>
          <a:p>
            <a:r>
              <a:rPr lang="da-DK" i="1" dirty="0" smtClean="0"/>
              <a:t>Skal beskrive oplandet samt mulige kilder f.eks. Gamle lossepladser, brandskolen m.v.</a:t>
            </a:r>
            <a:endParaRPr lang="da-DK" i="1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997954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/>
          <a:srcRect t="3509" b="6584"/>
          <a:stretch/>
        </p:blipFill>
        <p:spPr>
          <a:xfrm>
            <a:off x="719403" y="644691"/>
            <a:ext cx="5088565" cy="5616000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6384032" y="1508787"/>
            <a:ext cx="4896544" cy="38575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v"/>
            </a:pPr>
            <a:r>
              <a:rPr lang="da-DK" dirty="0"/>
              <a:t>Det er kun lovligt at etablere nye deponeringsanlæg kystnært.</a:t>
            </a:r>
          </a:p>
          <a:p>
            <a:pPr marL="380990" indent="-380990">
              <a:buFont typeface="Wingdings" panose="05000000000000000000" pitchFamily="2" charset="2"/>
              <a:buChar char="v"/>
            </a:pPr>
            <a:endParaRPr lang="da-DK" sz="2400" dirty="0"/>
          </a:p>
          <a:p>
            <a:pPr marL="355591"/>
            <a:r>
              <a:rPr lang="da-DK" sz="1600" b="1" dirty="0"/>
              <a:t>Kystnærhed</a:t>
            </a:r>
            <a:r>
              <a:rPr lang="da-DK" sz="1600" dirty="0"/>
              <a:t>: Område fra kystlinjen og maksimalt 15 km ind i landet, hvor der er en </a:t>
            </a:r>
            <a:r>
              <a:rPr lang="da-DK" sz="1600" b="1" i="1" dirty="0"/>
              <a:t>entydig og ubrudt grundvands-strømning fra deponeringsanlægget mod et marint vandområde</a:t>
            </a:r>
            <a:r>
              <a:rPr lang="da-DK" sz="1600" dirty="0"/>
              <a:t>, og hvor der ikke ligger almene vandforsyningsanlæg, der indvinder fra den berørte grundvandsressource på strømningslinjen mellem deponeringsanlægget og det marine vandområde.  </a:t>
            </a:r>
            <a:r>
              <a:rPr lang="da-DK" sz="1600" i="1" dirty="0"/>
              <a:t>(Deponeringsbekendtgørelsen)</a:t>
            </a:r>
          </a:p>
          <a:p>
            <a:endParaRPr lang="da-DK" sz="2667" i="1" dirty="0"/>
          </a:p>
          <a:p>
            <a:pPr marL="355591" indent="-355591">
              <a:buFont typeface="Wingdings" panose="05000000000000000000" pitchFamily="2" charset="2"/>
              <a:buChar char="v"/>
            </a:pPr>
            <a:r>
              <a:rPr lang="da-DK" dirty="0"/>
              <a:t>Vi skal vise at der er en entydig og ubrudt grundvandsstrømning fra matriklen syd for SAC.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6192011" y="452669"/>
            <a:ext cx="5376597" cy="118143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000" dirty="0"/>
              <a:t>Kystnærheds princippet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597323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OPGAVEN – ressourcer og procesplan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4" y="1558626"/>
            <a:ext cx="10274301" cy="4558673"/>
          </a:xfrm>
        </p:spPr>
        <p:txBody>
          <a:bodyPr/>
          <a:lstStyle/>
          <a:p>
            <a:pPr marL="0" lvl="1" indent="0">
              <a:buNone/>
            </a:pPr>
            <a:r>
              <a:rPr lang="da-DK" sz="1800" b="1" dirty="0"/>
              <a:t>1. Fase 2015 </a:t>
            </a:r>
            <a:r>
              <a:rPr lang="da-DK" sz="1800" dirty="0"/>
              <a:t>- forundersøgelse for et ønske om et nyt DEPONI er gennemført. Forsyning Helsingør har med eksterne rådgivere gennemført en analyse af muligheder og økonomi.</a:t>
            </a:r>
          </a:p>
          <a:p>
            <a:pPr marL="457189" lvl="1" indent="-457189">
              <a:buAutoNum type="arabicPeriod"/>
            </a:pPr>
            <a:endParaRPr lang="da-DK" sz="1800" dirty="0"/>
          </a:p>
          <a:p>
            <a:pPr marL="0" lvl="1" indent="0">
              <a:buNone/>
            </a:pPr>
            <a:r>
              <a:rPr lang="da-DK" sz="1800" b="1" dirty="0"/>
              <a:t>2. Fase 2019 </a:t>
            </a:r>
            <a:r>
              <a:rPr lang="da-DK" sz="1800" dirty="0"/>
              <a:t>– Byrådet (ejers) godkendelse af at deponiet på SAC kan udvides.</a:t>
            </a:r>
          </a:p>
          <a:p>
            <a:pPr marL="0" lvl="1" indent="0">
              <a:buNone/>
            </a:pPr>
            <a:endParaRPr lang="da-DK" sz="1800" dirty="0"/>
          </a:p>
          <a:p>
            <a:pPr marL="0" lvl="1" indent="0">
              <a:buNone/>
            </a:pPr>
            <a:r>
              <a:rPr lang="da-DK" sz="1800" b="1" dirty="0"/>
              <a:t>3. Fase - </a:t>
            </a:r>
            <a:r>
              <a:rPr lang="da-DK" sz="1800" dirty="0"/>
              <a:t>undersøgelse af den/de konkrete muligheder plan A og alternativ plan B.</a:t>
            </a:r>
          </a:p>
          <a:p>
            <a:pPr marL="0" lvl="1" indent="0">
              <a:buNone/>
            </a:pPr>
            <a:endParaRPr lang="da-DK" sz="1800" dirty="0"/>
          </a:p>
          <a:p>
            <a:pPr marL="0" lvl="1" indent="0">
              <a:buNone/>
            </a:pPr>
            <a:r>
              <a:rPr lang="da-DK" sz="1800" b="1" u="sng" dirty="0"/>
              <a:t>Procesplan</a:t>
            </a:r>
            <a:r>
              <a:rPr lang="da-DK" sz="1800" u="sng" dirty="0"/>
              <a:t> for 3. fase:</a:t>
            </a:r>
          </a:p>
          <a:p>
            <a:pPr marL="0" lvl="1" indent="0">
              <a:buNone/>
            </a:pPr>
            <a:r>
              <a:rPr lang="da-DK" sz="1800" b="1" dirty="0"/>
              <a:t>a) </a:t>
            </a:r>
            <a:r>
              <a:rPr lang="da-DK" sz="1800" dirty="0"/>
              <a:t>Kystnærhed og OSD forhold afklares, og grundvandsredegørelse udarbejdes. På den baggrund vurderes om plan A er egnet.</a:t>
            </a:r>
          </a:p>
          <a:p>
            <a:pPr marL="0" lvl="1" indent="0">
              <a:buNone/>
            </a:pPr>
            <a:r>
              <a:rPr lang="da-DK" sz="1800" b="1" dirty="0"/>
              <a:t>b) </a:t>
            </a:r>
            <a:r>
              <a:rPr lang="da-DK" sz="1800" dirty="0"/>
              <a:t>Planforudsætningerne undersøges.</a:t>
            </a:r>
          </a:p>
          <a:p>
            <a:pPr marL="0" lvl="1" indent="0">
              <a:buNone/>
            </a:pPr>
            <a:r>
              <a:rPr lang="da-DK" sz="1800" dirty="0"/>
              <a:t>Hvis en ændring af fingerplan `17 er påkrævet, så udarbejder FH udkast til ønsket ændring, som fremsendes til BLV for tilpasning og fremsendelse. </a:t>
            </a:r>
          </a:p>
          <a:p>
            <a:pPr marL="0" lvl="1" indent="0">
              <a:buNone/>
            </a:pPr>
            <a:r>
              <a:rPr lang="da-DK" sz="1800" b="1" dirty="0"/>
              <a:t>c) </a:t>
            </a:r>
            <a:r>
              <a:rPr lang="da-DK" sz="1800" dirty="0"/>
              <a:t>FH/HK indkalder til et orienteringsmøde for naboerne og gennemgår planerne (</a:t>
            </a:r>
            <a:r>
              <a:rPr lang="da-DK" sz="1800" dirty="0" err="1" smtClean="0"/>
              <a:t>foroffentlighedsfase</a:t>
            </a:r>
            <a:r>
              <a:rPr lang="da-DK" sz="1800" dirty="0"/>
              <a:t>).</a:t>
            </a:r>
          </a:p>
          <a:p>
            <a:pPr marL="0" lvl="1" indent="0">
              <a:buNone/>
            </a:pPr>
            <a:endParaRPr lang="da-DK" sz="1867" dirty="0"/>
          </a:p>
          <a:p>
            <a:pPr marL="457189" lvl="1" indent="-457189">
              <a:buAutoNum type="arabicPeriod"/>
            </a:pPr>
            <a:endParaRPr lang="da-DK" sz="1867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1472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OPGAVEN – ressourcer og procesplan   </a:t>
            </a:r>
            <a:r>
              <a:rPr lang="da-DK" sz="2667" i="1" dirty="0"/>
              <a:t>(forsat)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3" y="1412776"/>
            <a:ext cx="10801776" cy="4512501"/>
          </a:xfrm>
        </p:spPr>
        <p:txBody>
          <a:bodyPr/>
          <a:lstStyle/>
          <a:p>
            <a:r>
              <a:rPr lang="da-DK" sz="1800" dirty="0"/>
              <a:t>Hvis der opnås positiv tilkendegivelse fra myndigheden samt en tidsplan for hvornår ændringen i fingerplanen kan gennemføres, så igangsættes:</a:t>
            </a:r>
          </a:p>
          <a:p>
            <a:endParaRPr lang="da-DK" sz="1800" dirty="0"/>
          </a:p>
          <a:p>
            <a:r>
              <a:rPr lang="da-DK" sz="1800" b="1" dirty="0"/>
              <a:t>d) </a:t>
            </a:r>
            <a:r>
              <a:rPr lang="da-DK" sz="1800" dirty="0"/>
              <a:t>FH udarbejder udkast til Kommuneplantillæg/ ændring af kommuneplan med tilhørende </a:t>
            </a:r>
          </a:p>
          <a:p>
            <a:r>
              <a:rPr lang="da-DK" sz="1800" dirty="0"/>
              <a:t>miljøvurdering samt grundvandsredegørelse som fremsendes til </a:t>
            </a:r>
            <a:r>
              <a:rPr lang="da-DK" sz="1800" dirty="0" err="1"/>
              <a:t>BLV´s</a:t>
            </a:r>
            <a:r>
              <a:rPr lang="da-DK" sz="1800" dirty="0"/>
              <a:t> videre bearbejdning/behandling.</a:t>
            </a:r>
          </a:p>
          <a:p>
            <a:endParaRPr lang="da-DK" sz="1800" dirty="0"/>
          </a:p>
          <a:p>
            <a:r>
              <a:rPr lang="da-DK" sz="1800" b="1" dirty="0"/>
              <a:t>e) </a:t>
            </a:r>
            <a:r>
              <a:rPr lang="da-DK" sz="1800" dirty="0"/>
              <a:t>FH udarbejder udkast til VVM redegørelse, og ansøgning om miljøgodkendelse, som fremsendes via BLV til Miljøstyrelsens videre </a:t>
            </a:r>
            <a:r>
              <a:rPr lang="da-DK" sz="1800" dirty="0" smtClean="0"/>
              <a:t>bearbejdning/behandling</a:t>
            </a:r>
          </a:p>
          <a:p>
            <a:endParaRPr lang="da-DK" sz="1800" dirty="0"/>
          </a:p>
          <a:p>
            <a:r>
              <a:rPr lang="da-DK" sz="1800" b="1" dirty="0"/>
              <a:t>f) </a:t>
            </a:r>
            <a:r>
              <a:rPr lang="da-DK" sz="1800" dirty="0"/>
              <a:t>FH udarbejder på baggrund af godkendt kommuneplantillæg </a:t>
            </a:r>
            <a:r>
              <a:rPr lang="da-DK" sz="1800" dirty="0" err="1"/>
              <a:t>m.m</a:t>
            </a:r>
            <a:r>
              <a:rPr lang="da-DK" sz="1800" dirty="0"/>
              <a:t> udkast til lokalplan til </a:t>
            </a:r>
            <a:r>
              <a:rPr lang="da-DK" sz="1800" dirty="0" err="1"/>
              <a:t>BLV´s</a:t>
            </a:r>
            <a:r>
              <a:rPr lang="da-DK" sz="1800" dirty="0"/>
              <a:t> videre bearbejdning/behandling.</a:t>
            </a:r>
          </a:p>
          <a:p>
            <a:endParaRPr lang="da-DK" sz="1800" dirty="0"/>
          </a:p>
          <a:p>
            <a:r>
              <a:rPr lang="da-DK" sz="1800" b="1" dirty="0"/>
              <a:t>g) </a:t>
            </a:r>
            <a:r>
              <a:rPr lang="da-DK" sz="1800" dirty="0"/>
              <a:t>Inden lokalplan udarbejdes indgås der en aftale med Helsingør kommune/Byrådet om hvordan den nødvendige jord skal erhverves. </a:t>
            </a:r>
          </a:p>
          <a:p>
            <a:endParaRPr lang="da-DK" sz="1867" dirty="0"/>
          </a:p>
          <a:p>
            <a:endParaRPr lang="da-DK" sz="1867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30943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1. Godkendelse af dagsorden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3"/>
          </p:nvPr>
        </p:nvSpPr>
        <p:spPr>
          <a:xfrm>
            <a:off x="958851" y="1844824"/>
            <a:ext cx="4802716" cy="3738414"/>
          </a:xfrm>
        </p:spPr>
        <p:txBody>
          <a:bodyPr/>
          <a:lstStyle/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Direktionen indstiller, at dagsordenen godkendes.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 smtClean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None/>
            </a:pPr>
            <a:r>
              <a:rPr lang="da-DK" b="1" i="1" dirty="0"/>
              <a:t>Dagsordenen blev </a:t>
            </a:r>
            <a:r>
              <a:rPr lang="da-DK" b="1" i="1" dirty="0" smtClean="0"/>
              <a:t>godkendt med bemærkningen om at Jens Bertram var inviteret med som gæst til mødet.</a:t>
            </a:r>
            <a:endParaRPr lang="da-DK" b="1" i="1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None/>
            </a:pPr>
            <a:endParaRPr lang="da-DK" dirty="0" smtClean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89" y="1943296"/>
            <a:ext cx="5471584" cy="3639942"/>
          </a:xfrm>
        </p:spPr>
      </p:pic>
      <p:sp>
        <p:nvSpPr>
          <p:cNvPr id="6" name="Pladsholder til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1786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FORSLAG TIL ORGANISERING/samarbejde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09109" y="1700809"/>
            <a:ext cx="10324047" cy="384042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1800" dirty="0"/>
              <a:t>Der etableres en styregruppe mellem By-, Plan- og Miljøudvalget og Forsyning Helsingør.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a-DK" sz="1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1800" dirty="0"/>
              <a:t>Der udpeges en projektleder fra henholdsvis BPL og </a:t>
            </a:r>
            <a:r>
              <a:rPr lang="da-DK" sz="1800" dirty="0" err="1"/>
              <a:t>FH´s</a:t>
            </a:r>
            <a:r>
              <a:rPr lang="da-DK" sz="1800" dirty="0"/>
              <a:t> organisation.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a-DK" sz="1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1800" dirty="0"/>
              <a:t>Der nedsættes en arbejdsgruppe med deltagelse af medarbejdere fra BLV og FH, med det formål at myndighedskrav og udarbejdelse af oplæg i projektet koordineres.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a-DK" sz="1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1800" dirty="0"/>
              <a:t>Der udarbejdes projektbeskrivelse og Buisness Case, til godkendelse i styregruppen inden opgaven igangsættes.</a:t>
            </a:r>
          </a:p>
          <a:p>
            <a:endParaRPr lang="da-DK" sz="1867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40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873751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13. Helsingør Kommunes klima og miljøplan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60001" y="1657915"/>
            <a:ext cx="4802716" cy="3416300"/>
          </a:xfrm>
        </p:spPr>
        <p:txBody>
          <a:bodyPr/>
          <a:lstStyle/>
          <a:p>
            <a:r>
              <a:rPr lang="da-DK" dirty="0" smtClean="0"/>
              <a:t>Afløser den gamle klimaplan fra 2009</a:t>
            </a:r>
          </a:p>
          <a:p>
            <a:endParaRPr lang="da-DK" dirty="0"/>
          </a:p>
          <a:p>
            <a:r>
              <a:rPr lang="da-DK" dirty="0" smtClean="0"/>
              <a:t>Nyt mål 1,7 ton CO2/borger/år</a:t>
            </a:r>
            <a:endParaRPr lang="da-DK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224" y="1943760"/>
            <a:ext cx="3413169" cy="4221287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01" y="2898460"/>
            <a:ext cx="4920450" cy="3232227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41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174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13. Helsingør Kommunes klima og miljøplan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sz="quarter" idx="15"/>
          </p:nvPr>
        </p:nvSpPr>
        <p:spPr>
          <a:xfrm>
            <a:off x="960000" y="1634102"/>
            <a:ext cx="10273151" cy="3416300"/>
          </a:xfrm>
        </p:spPr>
        <p:txBody>
          <a:bodyPr/>
          <a:lstStyle/>
          <a:p>
            <a:r>
              <a:rPr lang="da-DK" b="1" dirty="0" smtClean="0"/>
              <a:t>Delmål 7,1: Energibesparelser</a:t>
            </a:r>
          </a:p>
          <a:p>
            <a:pPr lvl="3"/>
            <a:r>
              <a:rPr lang="da-DK" dirty="0" smtClean="0"/>
              <a:t>At energiforbruget i alle bygninger samlet er reduceret med mindst 10% i 2030</a:t>
            </a:r>
            <a:endParaRPr lang="da-DK" dirty="0"/>
          </a:p>
          <a:p>
            <a:endParaRPr lang="da-DK" dirty="0" smtClean="0"/>
          </a:p>
          <a:p>
            <a:r>
              <a:rPr lang="da-DK" b="1" dirty="0" smtClean="0"/>
              <a:t>Delmål 7,2: Bæredygtig fjernvarme</a:t>
            </a:r>
          </a:p>
          <a:p>
            <a:pPr lvl="3"/>
            <a:r>
              <a:rPr lang="da-DK" dirty="0" smtClean="0"/>
              <a:t>At fjernvarmeproduktionen i 2030 er 100% oplagt til vedvarende energi</a:t>
            </a:r>
            <a:endParaRPr lang="da-DK" dirty="0"/>
          </a:p>
          <a:p>
            <a:pPr>
              <a:buNone/>
            </a:pPr>
            <a:endParaRPr lang="da-DK" dirty="0" smtClean="0"/>
          </a:p>
          <a:p>
            <a:pPr>
              <a:buNone/>
            </a:pPr>
            <a:endParaRPr lang="da-DK" dirty="0"/>
          </a:p>
          <a:p>
            <a:pPr>
              <a:buNone/>
            </a:pPr>
            <a:endParaRPr lang="da-DK" dirty="0" smtClean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 smtClean="0"/>
          </a:p>
          <a:p>
            <a:pPr>
              <a:buNone/>
            </a:pPr>
            <a:endParaRPr lang="da-DK" dirty="0" smtClean="0"/>
          </a:p>
          <a:p>
            <a:endParaRPr lang="da-DK" dirty="0"/>
          </a:p>
        </p:txBody>
      </p:sp>
      <p:sp>
        <p:nvSpPr>
          <p:cNvPr id="8" name="Tekstfelt 7"/>
          <p:cNvSpPr txBox="1"/>
          <p:nvPr/>
        </p:nvSpPr>
        <p:spPr>
          <a:xfrm>
            <a:off x="1199456" y="3389511"/>
            <a:ext cx="6624736" cy="61555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2000" dirty="0" smtClean="0"/>
              <a:t>  Plan for indfasning af store varmepumper mm</a:t>
            </a:r>
          </a:p>
          <a:p>
            <a:r>
              <a:rPr lang="da-DK" sz="2000" dirty="0" smtClean="0"/>
              <a:t>  Tidshorisont: 2025</a:t>
            </a:r>
          </a:p>
        </p:txBody>
      </p:sp>
      <p:sp>
        <p:nvSpPr>
          <p:cNvPr id="10" name="Tekstfelt 9"/>
          <p:cNvSpPr txBox="1"/>
          <p:nvPr/>
        </p:nvSpPr>
        <p:spPr>
          <a:xfrm>
            <a:off x="1199456" y="4005064"/>
            <a:ext cx="6624736" cy="61555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2000" dirty="0" smtClean="0"/>
              <a:t>  Samarbejde med forsyninger om investering i grøn fjernvarme</a:t>
            </a:r>
          </a:p>
          <a:p>
            <a:r>
              <a:rPr lang="da-DK" sz="2000" dirty="0" smtClean="0"/>
              <a:t>  Tidshorisont: løbende</a:t>
            </a:r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288" y="4274114"/>
            <a:ext cx="3095625" cy="1552575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42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316611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13. Helsingør Kommunes klima og miljøplan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da-DK" b="1" dirty="0"/>
              <a:t>Delmål 7,3: </a:t>
            </a:r>
            <a:r>
              <a:rPr lang="da-DK" b="1" dirty="0" smtClean="0"/>
              <a:t>Konvertering af olie- og gasfyr til fjernvarme eller vedvarende energi</a:t>
            </a:r>
          </a:p>
          <a:p>
            <a:pPr lvl="3"/>
            <a:r>
              <a:rPr lang="da-DK" dirty="0" smtClean="0"/>
              <a:t>At 90</a:t>
            </a:r>
            <a:r>
              <a:rPr lang="da-DK" dirty="0"/>
              <a:t>% af </a:t>
            </a:r>
            <a:r>
              <a:rPr lang="da-DK" dirty="0" smtClean="0"/>
              <a:t>den samlede bygningsmasse er opvarmet </a:t>
            </a:r>
            <a:r>
              <a:rPr lang="da-DK" dirty="0"/>
              <a:t>med fossilfri </a:t>
            </a:r>
            <a:r>
              <a:rPr lang="da-DK" dirty="0" smtClean="0"/>
              <a:t>varmekilder i 2030</a:t>
            </a:r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5" name="Tekstfelt 4"/>
          <p:cNvSpPr txBox="1"/>
          <p:nvPr/>
        </p:nvSpPr>
        <p:spPr>
          <a:xfrm>
            <a:off x="1127448" y="2924944"/>
            <a:ext cx="6624736" cy="61555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2000" dirty="0" smtClean="0"/>
              <a:t>  Udarbejde en ny varmeplan for kommunen</a:t>
            </a:r>
          </a:p>
          <a:p>
            <a:r>
              <a:rPr lang="da-DK" sz="2000" dirty="0" smtClean="0"/>
              <a:t>  Tidshorisont: 2022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1127448" y="3540003"/>
            <a:ext cx="6624736" cy="61555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2000" dirty="0" smtClean="0"/>
              <a:t>  Udfasning af oliefyr i kommunen</a:t>
            </a:r>
          </a:p>
          <a:p>
            <a:r>
              <a:rPr lang="da-DK" sz="2000" dirty="0" smtClean="0"/>
              <a:t>  Tidshorisont: Hvert år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1127448" y="4155062"/>
            <a:ext cx="6624736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2000" dirty="0" smtClean="0"/>
              <a:t>  Koordinere tilskudsmidler og informere om muligheder og         økonomi ved konvertering til varmepumper og fjernvarme</a:t>
            </a:r>
          </a:p>
          <a:p>
            <a:r>
              <a:rPr lang="da-DK" sz="2000" dirty="0" smtClean="0"/>
              <a:t>  Tidshorisont: Løbende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280" y="4311629"/>
            <a:ext cx="3105150" cy="1533525"/>
          </a:xfrm>
          <a:prstGeom prst="rect">
            <a:avLst/>
          </a:prstGeom>
        </p:spPr>
      </p:pic>
      <p:sp>
        <p:nvSpPr>
          <p:cNvPr id="7" name="Pladsholder til sidefod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10" name="Pladsholder til sli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43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524045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13. Helsingør Kommunes klima og miljøplan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da-DK" b="1" dirty="0" smtClean="0"/>
              <a:t>Delmål 7,4: Bæredygtig transport</a:t>
            </a:r>
          </a:p>
          <a:p>
            <a:pPr lvl="3"/>
            <a:r>
              <a:rPr lang="da-DK" dirty="0" smtClean="0"/>
              <a:t>At 20% af alle personbiler er el-, pluginhybrid- eller brintbiler i 2030</a:t>
            </a:r>
            <a:endParaRPr lang="da-DK" dirty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r>
              <a:rPr lang="da-DK" b="1" dirty="0" smtClean="0"/>
              <a:t>Delmål </a:t>
            </a:r>
            <a:r>
              <a:rPr lang="da-DK" b="1" dirty="0"/>
              <a:t>7,5: Lokal </a:t>
            </a:r>
            <a:r>
              <a:rPr lang="da-DK" b="1" dirty="0" err="1" smtClean="0"/>
              <a:t>elproduktion</a:t>
            </a:r>
            <a:r>
              <a:rPr lang="da-DK" b="1" dirty="0" smtClean="0"/>
              <a:t> med vedvarende energi og kompenserende tiltag</a:t>
            </a:r>
          </a:p>
          <a:p>
            <a:pPr lvl="3"/>
            <a:r>
              <a:rPr lang="da-DK" dirty="0" smtClean="0"/>
              <a:t>At en strategisk plan for solcelleudbygning på tage og ubebyggede arealer godkendes af kommunen</a:t>
            </a:r>
            <a:endParaRPr lang="da-DK" dirty="0"/>
          </a:p>
          <a:p>
            <a:endParaRPr lang="da-DK" dirty="0"/>
          </a:p>
        </p:txBody>
      </p:sp>
      <p:sp>
        <p:nvSpPr>
          <p:cNvPr id="5" name="Tekstfelt 4"/>
          <p:cNvSpPr txBox="1"/>
          <p:nvPr/>
        </p:nvSpPr>
        <p:spPr>
          <a:xfrm>
            <a:off x="1127448" y="2924944"/>
            <a:ext cx="6624736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2000" dirty="0" smtClean="0"/>
              <a:t>  Plan for udbygget infrastruktur med </a:t>
            </a:r>
            <a:r>
              <a:rPr lang="da-DK" sz="2000" dirty="0" err="1" smtClean="0"/>
              <a:t>ladestandere</a:t>
            </a:r>
            <a:r>
              <a:rPr lang="da-DK" sz="2000" dirty="0" smtClean="0"/>
              <a:t>, ved P-pladser, arbejdspladser og lign.</a:t>
            </a:r>
          </a:p>
          <a:p>
            <a:r>
              <a:rPr lang="da-DK" sz="2000" dirty="0" smtClean="0"/>
              <a:t>  Tidshorisont: Løbende fra 2020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1123318" y="5241980"/>
            <a:ext cx="6624736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2000" dirty="0" smtClean="0"/>
              <a:t>  Udlægning af arealer til solceller, herunder forhandling med private</a:t>
            </a:r>
          </a:p>
          <a:p>
            <a:r>
              <a:rPr lang="da-DK" sz="2000" dirty="0" smtClean="0"/>
              <a:t>  Tidshorisont: Løbende fra 2020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280" y="1700808"/>
            <a:ext cx="3076575" cy="1524000"/>
          </a:xfrm>
          <a:prstGeom prst="rect">
            <a:avLst/>
          </a:prstGeom>
        </p:spPr>
      </p:pic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44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766097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13. Helsingør Kommunes klima og miljøplan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da-DK" b="1" dirty="0" smtClean="0"/>
              <a:t>Delmål 7,6: Klimatilpasning og </a:t>
            </a:r>
            <a:r>
              <a:rPr lang="da-DK" b="1" dirty="0" err="1" smtClean="0"/>
              <a:t>biodiveristet</a:t>
            </a:r>
            <a:endParaRPr lang="da-DK" b="1" dirty="0" smtClean="0"/>
          </a:p>
          <a:p>
            <a:pPr lvl="3"/>
            <a:r>
              <a:rPr lang="da-DK" dirty="0" smtClean="0"/>
              <a:t>At kommunen er godt forberedt på virkninger af klimaforandringerne ved at </a:t>
            </a:r>
            <a:r>
              <a:rPr lang="da-DK" dirty="0" err="1" smtClean="0"/>
              <a:t>unarbejde</a:t>
            </a:r>
            <a:r>
              <a:rPr lang="da-DK" dirty="0" smtClean="0"/>
              <a:t> klimatilpasning i den kommunale planlægning</a:t>
            </a:r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5" name="Tekstfelt 4"/>
          <p:cNvSpPr txBox="1"/>
          <p:nvPr/>
        </p:nvSpPr>
        <p:spPr>
          <a:xfrm>
            <a:off x="1127448" y="2924944"/>
            <a:ext cx="6624736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2000" dirty="0" smtClean="0"/>
              <a:t>  Udbrede brugen af LUR og LAR-løsninger blandt private boligejere</a:t>
            </a:r>
          </a:p>
          <a:p>
            <a:r>
              <a:rPr lang="da-DK" sz="2000" dirty="0" smtClean="0"/>
              <a:t>  Tidshorisont: Løbende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1127448" y="3848274"/>
            <a:ext cx="6624736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2000" dirty="0" smtClean="0"/>
              <a:t>  Konkrete klimatilpasningstiltag, dialog med grundejere og landmænd, bl.a. om </a:t>
            </a:r>
            <a:r>
              <a:rPr lang="da-DK" sz="2000" dirty="0"/>
              <a:t>o</a:t>
            </a:r>
            <a:r>
              <a:rPr lang="da-DK" sz="2000" dirty="0" smtClean="0"/>
              <a:t>mlægning til naturpleje</a:t>
            </a:r>
          </a:p>
          <a:p>
            <a:r>
              <a:rPr lang="da-DK" sz="2000" dirty="0" smtClean="0"/>
              <a:t>  Tidshorisont: Løbende fra 2020</a:t>
            </a:r>
          </a:p>
        </p:txBody>
      </p:sp>
      <p:sp>
        <p:nvSpPr>
          <p:cNvPr id="7" name="Tekstfelt 6"/>
          <p:cNvSpPr txBox="1"/>
          <p:nvPr/>
        </p:nvSpPr>
        <p:spPr>
          <a:xfrm>
            <a:off x="1127448" y="4771604"/>
            <a:ext cx="6624736" cy="61555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2000" dirty="0" smtClean="0"/>
              <a:t>  Afklaring af, om der er behov for en skybrudsplan</a:t>
            </a:r>
          </a:p>
          <a:p>
            <a:r>
              <a:rPr lang="da-DK" sz="2000" dirty="0" smtClean="0"/>
              <a:t>  Tidshorisont: 2020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1127448" y="5389420"/>
            <a:ext cx="6624736" cy="61555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2000" dirty="0" smtClean="0"/>
              <a:t>  Revision af gældende spildevandsplan</a:t>
            </a:r>
          </a:p>
          <a:p>
            <a:r>
              <a:rPr lang="da-DK" sz="2000" dirty="0" smtClean="0"/>
              <a:t>  Tidshorisont: </a:t>
            </a:r>
            <a:r>
              <a:rPr lang="da-DK" sz="2000" dirty="0" err="1" smtClean="0"/>
              <a:t>igang</a:t>
            </a:r>
            <a:endParaRPr lang="da-DK" sz="2000" dirty="0" smtClean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288" y="4456972"/>
            <a:ext cx="3095625" cy="1514475"/>
          </a:xfrm>
          <a:prstGeom prst="rect">
            <a:avLst/>
          </a:prstGeom>
        </p:spPr>
      </p:pic>
      <p:sp>
        <p:nvSpPr>
          <p:cNvPr id="10" name="Pladsholder til sidefod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11" name="Pladsholder til sli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45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298370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13. Helsingør Kommunes klima og miljøplan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da-DK" b="1" dirty="0"/>
              <a:t>Delmål 7,7: Affaldshåndtering og genbrug. </a:t>
            </a:r>
            <a:endParaRPr lang="da-DK" b="1" dirty="0" smtClean="0"/>
          </a:p>
          <a:p>
            <a:pPr lvl="3"/>
            <a:r>
              <a:rPr lang="da-DK" dirty="0" smtClean="0"/>
              <a:t>At Helsingør Kommune når EU´s 2035 mål for kildesortering og genanvendelse inden 2030</a:t>
            </a:r>
            <a:endParaRPr lang="da-DK" dirty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 smtClean="0"/>
          </a:p>
          <a:p>
            <a:r>
              <a:rPr lang="da-DK" b="1" dirty="0" smtClean="0"/>
              <a:t>Delmål </a:t>
            </a:r>
            <a:r>
              <a:rPr lang="da-DK" b="1" dirty="0"/>
              <a:t>7,8: </a:t>
            </a:r>
            <a:r>
              <a:rPr lang="da-DK" b="1" dirty="0" smtClean="0"/>
              <a:t>Uddannelse, undervisning og adfærd.</a:t>
            </a:r>
          </a:p>
          <a:p>
            <a:pPr lvl="3"/>
            <a:r>
              <a:rPr lang="da-DK" dirty="0" smtClean="0"/>
              <a:t>At voksne, unge og skolebørn lærer om klima og bæredygtighed og deltager aktivt i klimaindsatsen</a:t>
            </a:r>
            <a:endParaRPr lang="da-DK" dirty="0"/>
          </a:p>
        </p:txBody>
      </p:sp>
      <p:sp>
        <p:nvSpPr>
          <p:cNvPr id="5" name="Tekstfelt 4"/>
          <p:cNvSpPr txBox="1"/>
          <p:nvPr/>
        </p:nvSpPr>
        <p:spPr>
          <a:xfrm>
            <a:off x="1127448" y="2852936"/>
            <a:ext cx="6624736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2000" dirty="0" smtClean="0"/>
              <a:t>  Herunder </a:t>
            </a:r>
            <a:r>
              <a:rPr lang="da-DK" sz="2000" dirty="0" err="1" smtClean="0"/>
              <a:t>mhp</a:t>
            </a:r>
            <a:r>
              <a:rPr lang="da-DK" sz="2000" dirty="0" smtClean="0"/>
              <a:t>. udsortering og genanvendelse af plast.</a:t>
            </a:r>
          </a:p>
          <a:p>
            <a:r>
              <a:rPr lang="da-DK" sz="2000" dirty="0"/>
              <a:t> </a:t>
            </a:r>
            <a:r>
              <a:rPr lang="da-DK" sz="2000" dirty="0" smtClean="0"/>
              <a:t> Information til borgerne</a:t>
            </a:r>
          </a:p>
          <a:p>
            <a:r>
              <a:rPr lang="da-DK" sz="2000" dirty="0" smtClean="0"/>
              <a:t>  Tidshorisont: 2021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1127448" y="3776266"/>
            <a:ext cx="6624736" cy="61555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2000" dirty="0" smtClean="0"/>
              <a:t>  Ny genbrugsplads etableres på Støberivej</a:t>
            </a:r>
          </a:p>
          <a:p>
            <a:r>
              <a:rPr lang="da-DK" sz="2000" dirty="0" smtClean="0"/>
              <a:t>  Tidshorisont: 2021-2022</a:t>
            </a:r>
          </a:p>
        </p:txBody>
      </p:sp>
      <p:sp>
        <p:nvSpPr>
          <p:cNvPr id="7" name="Tekstfelt 6"/>
          <p:cNvSpPr txBox="1"/>
          <p:nvPr/>
        </p:nvSpPr>
        <p:spPr>
          <a:xfrm>
            <a:off x="1127448" y="5229203"/>
            <a:ext cx="6624736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2000" dirty="0" smtClean="0"/>
              <a:t>  Støtte til undervisning med skoler og ungdomsuddannelser.</a:t>
            </a:r>
          </a:p>
          <a:p>
            <a:r>
              <a:rPr lang="da-DK" sz="2000" dirty="0"/>
              <a:t> </a:t>
            </a:r>
            <a:r>
              <a:rPr lang="da-DK" sz="2000" dirty="0" smtClean="0"/>
              <a:t> Stille projekter, gæsteoplæg og viden til rådighed.</a:t>
            </a:r>
          </a:p>
          <a:p>
            <a:r>
              <a:rPr lang="da-DK" sz="2000" dirty="0" smtClean="0"/>
              <a:t>  Tidshorisont: 2020 og løbende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288" y="3117850"/>
            <a:ext cx="3086100" cy="1514475"/>
          </a:xfrm>
          <a:prstGeom prst="rect">
            <a:avLst/>
          </a:prstGeom>
        </p:spPr>
      </p:pic>
      <p:sp>
        <p:nvSpPr>
          <p:cNvPr id="9" name="Pladsholder til sidefod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10" name="Pladsholder til sli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46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700745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13. Helsingør Kommunes klima og miljøplan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da-DK" sz="1800" b="1" dirty="0"/>
              <a:t>Delmål </a:t>
            </a:r>
            <a:r>
              <a:rPr lang="da-DK" sz="1800" b="1" dirty="0" smtClean="0"/>
              <a:t>8,1: Kommunale bygninger. </a:t>
            </a:r>
            <a:endParaRPr lang="da-DK" sz="1800" b="1" dirty="0"/>
          </a:p>
          <a:p>
            <a:pPr lvl="3"/>
            <a:r>
              <a:rPr lang="da-DK" sz="1800" dirty="0"/>
              <a:t>At </a:t>
            </a:r>
            <a:r>
              <a:rPr lang="da-DK" sz="1800" dirty="0" smtClean="0"/>
              <a:t>alle kommunens bygninger løbende energioptimeres, i henhold til en fastlagt plan</a:t>
            </a:r>
          </a:p>
          <a:p>
            <a:pPr marL="0" lvl="1" indent="0">
              <a:buNone/>
            </a:pPr>
            <a:endParaRPr lang="da-DK" sz="1800" dirty="0"/>
          </a:p>
          <a:p>
            <a:pPr marL="0" lvl="1" indent="0">
              <a:buNone/>
            </a:pPr>
            <a:r>
              <a:rPr lang="da-DK" sz="1800" b="1" dirty="0" smtClean="0"/>
              <a:t>Delmål 8,2: Indkøbspolitik</a:t>
            </a:r>
          </a:p>
          <a:p>
            <a:pPr lvl="3"/>
            <a:r>
              <a:rPr lang="da-DK" sz="1800" dirty="0" smtClean="0"/>
              <a:t>At mindst 70% af alle energiforbrugende produkter indkøbes i overensstemmelse med Energistyrelsens indkøbsvejledning</a:t>
            </a:r>
          </a:p>
          <a:p>
            <a:pPr marL="0" lvl="1" indent="0">
              <a:buNone/>
            </a:pPr>
            <a:endParaRPr lang="da-DK" sz="1800" dirty="0"/>
          </a:p>
          <a:p>
            <a:pPr marL="0" lvl="1" indent="0">
              <a:buNone/>
            </a:pPr>
            <a:r>
              <a:rPr lang="da-DK" sz="1800" b="1" dirty="0" smtClean="0"/>
              <a:t>Delmål 8,3: Kommunens egen transport</a:t>
            </a:r>
          </a:p>
          <a:p>
            <a:pPr lvl="3"/>
            <a:r>
              <a:rPr lang="da-DK" sz="1800" dirty="0" smtClean="0"/>
              <a:t>At mindst 50% af bilparken er baseret på el- eller brint i 2030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288" y="4365104"/>
            <a:ext cx="3086100" cy="1495425"/>
          </a:xfrm>
          <a:prstGeom prst="rect">
            <a:avLst/>
          </a:prstGeom>
        </p:spPr>
      </p:pic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47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85377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13. Helsingør Kommunes klima og miljøplan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2657475"/>
            <a:ext cx="9429750" cy="1543050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48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319115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14. Udbygning af </a:t>
            </a:r>
            <a:r>
              <a:rPr lang="da-DK" dirty="0" err="1" smtClean="0"/>
              <a:t>elnettet</a:t>
            </a:r>
            <a:r>
              <a:rPr lang="da-DK" dirty="0" smtClean="0"/>
              <a:t> - elbiler</a:t>
            </a:r>
            <a:endParaRPr lang="da-DK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4" name="Rektangel 3"/>
          <p:cNvSpPr/>
          <p:nvPr/>
        </p:nvSpPr>
        <p:spPr>
          <a:xfrm>
            <a:off x="623392" y="1124744"/>
            <a:ext cx="1027315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dirty="0"/>
              <a:t>El </a:t>
            </a:r>
            <a:r>
              <a:rPr lang="da-DK" b="1" dirty="0" smtClean="0"/>
              <a:t>biler – lidt almene fakta</a:t>
            </a:r>
            <a:endParaRPr lang="da-DK" b="1" dirty="0"/>
          </a:p>
          <a:p>
            <a:pPr marL="561975" lvl="2" indent="-342900">
              <a:buFont typeface="Arial" panose="020B0604020202020204" pitchFamily="34" charset="0"/>
              <a:buChar char="•"/>
            </a:pPr>
            <a:r>
              <a:rPr lang="da-DK" dirty="0"/>
              <a:t>Normal elbil kører 5-6 km pr. </a:t>
            </a:r>
            <a:r>
              <a:rPr lang="da-DK" dirty="0" err="1"/>
              <a:t>Kwh</a:t>
            </a:r>
            <a:r>
              <a:rPr lang="da-DK" dirty="0"/>
              <a:t> </a:t>
            </a:r>
          </a:p>
          <a:p>
            <a:pPr marL="561975" lvl="2" indent="-342900">
              <a:buFont typeface="Arial" panose="020B0604020202020204" pitchFamily="34" charset="0"/>
              <a:buChar char="•"/>
            </a:pPr>
            <a:r>
              <a:rPr lang="da-DK" dirty="0"/>
              <a:t>Hjemme oplader sælges i dag normalt som 1 faset 3,6kW eller 3 faset på 11kW </a:t>
            </a:r>
          </a:p>
          <a:p>
            <a:pPr marL="561975" lvl="2" indent="-342900">
              <a:buFont typeface="Arial" panose="020B0604020202020204" pitchFamily="34" charset="0"/>
              <a:buChar char="•"/>
            </a:pPr>
            <a:r>
              <a:rPr lang="da-DK" dirty="0"/>
              <a:t>Der oplades hjemme svarende til ca. 20km pr time 1 faset eller 3 faset 60 km pr </a:t>
            </a:r>
            <a:r>
              <a:rPr lang="da-DK" dirty="0" smtClean="0"/>
              <a:t>time</a:t>
            </a:r>
          </a:p>
          <a:p>
            <a:pPr marL="561975" lvl="2" indent="-342900">
              <a:buFont typeface="Arial" panose="020B0604020202020204" pitchFamily="34" charset="0"/>
              <a:buChar char="•"/>
            </a:pPr>
            <a:r>
              <a:rPr lang="da-DK" dirty="0" err="1" smtClean="0"/>
              <a:t>Elfærgene</a:t>
            </a:r>
            <a:r>
              <a:rPr lang="da-DK" dirty="0" smtClean="0"/>
              <a:t> i Helsingør svarer til samtidig ladning af 1000 biler.</a:t>
            </a:r>
            <a:endParaRPr lang="da-DK" dirty="0"/>
          </a:p>
          <a:p>
            <a:pPr marL="561975" lvl="2" indent="-342900">
              <a:buFont typeface="Arial" panose="020B0604020202020204" pitchFamily="34" charset="0"/>
              <a:buChar char="•"/>
            </a:pPr>
            <a:endParaRPr lang="da-DK" b="1" dirty="0"/>
          </a:p>
          <a:p>
            <a:pPr marL="0" lvl="1" indent="0">
              <a:buNone/>
            </a:pPr>
            <a:r>
              <a:rPr lang="da-DK" b="1" dirty="0" smtClean="0"/>
              <a:t>Overskydende kapacitet på villaveje i 2019</a:t>
            </a:r>
          </a:p>
          <a:p>
            <a:pPr marL="0" lvl="1" indent="0">
              <a:buNone/>
            </a:pPr>
            <a:r>
              <a:rPr lang="da-DK" dirty="0" smtClean="0"/>
              <a:t>En villavej har typisk max </a:t>
            </a:r>
            <a:r>
              <a:rPr lang="da-DK" dirty="0"/>
              <a:t>100 </a:t>
            </a:r>
            <a:r>
              <a:rPr lang="da-DK" dirty="0" smtClean="0"/>
              <a:t>ampere i overskud </a:t>
            </a:r>
            <a:r>
              <a:rPr lang="da-DK" b="1" dirty="0" smtClean="0"/>
              <a:t>(villavej = 40-50 </a:t>
            </a:r>
            <a:r>
              <a:rPr lang="da-DK" b="1" dirty="0"/>
              <a:t>boliger</a:t>
            </a:r>
            <a:r>
              <a:rPr lang="da-DK" b="1" dirty="0" smtClean="0"/>
              <a:t>)</a:t>
            </a:r>
          </a:p>
          <a:p>
            <a:pPr marL="0" lvl="1" indent="0">
              <a:buNone/>
            </a:pPr>
            <a:r>
              <a:rPr lang="da-DK" dirty="0" smtClean="0"/>
              <a:t>Det betyder:</a:t>
            </a:r>
          </a:p>
          <a:p>
            <a:pPr marL="390525" lvl="2" indent="-171450">
              <a:buFont typeface="Arial" panose="020B0604020202020204" pitchFamily="34" charset="0"/>
              <a:buChar char="•"/>
            </a:pPr>
            <a:r>
              <a:rPr lang="da-DK" dirty="0" smtClean="0"/>
              <a:t>6 </a:t>
            </a:r>
            <a:r>
              <a:rPr lang="da-DK" dirty="0"/>
              <a:t>biler 3 faset ladning samtidigt </a:t>
            </a:r>
            <a:r>
              <a:rPr lang="da-DK" dirty="0" smtClean="0"/>
              <a:t>(13% kan have en elbil)</a:t>
            </a:r>
            <a:endParaRPr lang="da-DK" dirty="0"/>
          </a:p>
          <a:p>
            <a:pPr marL="390525" lvl="2" indent="-171450">
              <a:buFont typeface="Arial" panose="020B0604020202020204" pitchFamily="34" charset="0"/>
              <a:buChar char="•"/>
            </a:pPr>
            <a:r>
              <a:rPr lang="da-DK" dirty="0" smtClean="0"/>
              <a:t>eller </a:t>
            </a:r>
            <a:r>
              <a:rPr lang="da-DK" dirty="0"/>
              <a:t>18 biler 1 faset ladning </a:t>
            </a:r>
            <a:r>
              <a:rPr lang="da-DK" dirty="0" smtClean="0"/>
              <a:t>samtidigt (40% kan have en elbil)</a:t>
            </a:r>
            <a:br>
              <a:rPr lang="da-DK" dirty="0" smtClean="0"/>
            </a:br>
            <a:r>
              <a:rPr lang="da-DK" dirty="0" smtClean="0"/>
              <a:t>(1 fasede ladere udgør et problem i forhold til fordelingen af last på faserne!)</a:t>
            </a:r>
            <a:endParaRPr lang="da-DK" dirty="0"/>
          </a:p>
          <a:p>
            <a:pPr marL="0" lvl="1" indent="0">
              <a:buNone/>
            </a:pPr>
            <a:r>
              <a:rPr lang="da-DK" b="1" dirty="0"/>
              <a:t>Ekstra kapacitet i 0,4 KV nettet</a:t>
            </a:r>
          </a:p>
          <a:p>
            <a:pPr marL="504825" lvl="2" indent="-285750"/>
            <a:r>
              <a:rPr lang="da-DK" b="1" dirty="0" smtClean="0"/>
              <a:t>150-450</a:t>
            </a:r>
            <a:r>
              <a:rPr lang="da-DK" dirty="0" smtClean="0"/>
              <a:t> </a:t>
            </a:r>
            <a:r>
              <a:rPr lang="da-DK" dirty="0"/>
              <a:t>biler lader samtidigt </a:t>
            </a:r>
            <a:r>
              <a:rPr lang="da-DK" dirty="0" smtClean="0"/>
              <a:t>(Afhængig af </a:t>
            </a:r>
            <a:r>
              <a:rPr lang="da-DK" dirty="0" err="1" smtClean="0"/>
              <a:t>ladetyper</a:t>
            </a:r>
            <a:r>
              <a:rPr lang="da-DK" dirty="0" smtClean="0"/>
              <a:t> 1- kontra 3 faset)</a:t>
            </a:r>
            <a:endParaRPr lang="da-DK" dirty="0"/>
          </a:p>
          <a:p>
            <a:pPr marL="0" lvl="1" indent="0">
              <a:buNone/>
            </a:pPr>
            <a:r>
              <a:rPr lang="da-DK" b="1" dirty="0" smtClean="0"/>
              <a:t>Overskydende kapacitet i </a:t>
            </a:r>
            <a:r>
              <a:rPr lang="da-DK" b="1" dirty="0"/>
              <a:t>10 KV nettet</a:t>
            </a:r>
          </a:p>
          <a:p>
            <a:pPr marL="47625" lvl="1" indent="-285750"/>
            <a:r>
              <a:rPr lang="da-DK" dirty="0" smtClean="0"/>
              <a:t>1000 </a:t>
            </a:r>
            <a:r>
              <a:rPr lang="da-DK" dirty="0"/>
              <a:t>ampere hvis de fordeles jævnt svarende til </a:t>
            </a:r>
            <a:r>
              <a:rPr lang="da-DK" b="1" dirty="0"/>
              <a:t>1500</a:t>
            </a:r>
            <a:r>
              <a:rPr lang="da-DK" dirty="0"/>
              <a:t> biler lades </a:t>
            </a:r>
            <a:r>
              <a:rPr lang="da-DK" dirty="0" smtClean="0"/>
              <a:t>samtidigt</a:t>
            </a:r>
          </a:p>
          <a:p>
            <a:pPr marL="47625" lvl="1" indent="-285750"/>
            <a:endParaRPr lang="da-DK" dirty="0"/>
          </a:p>
          <a:p>
            <a:pPr marL="47625" lvl="1" indent="-285750"/>
            <a:r>
              <a:rPr lang="da-DK" dirty="0"/>
              <a:t>Note: Kommunens Klima- og Bæredygtighedsplan lægger op til at ca. 20% af </a:t>
            </a:r>
            <a:r>
              <a:rPr lang="da-DK" dirty="0" smtClean="0"/>
              <a:t>vogntransporten</a:t>
            </a:r>
          </a:p>
          <a:p>
            <a:pPr marL="47625" lvl="1" indent="-285750"/>
            <a:r>
              <a:rPr lang="da-DK" dirty="0" smtClean="0"/>
              <a:t>er </a:t>
            </a:r>
            <a:r>
              <a:rPr lang="da-DK" dirty="0"/>
              <a:t>på el i 2030! </a:t>
            </a:r>
          </a:p>
          <a:p>
            <a:pPr marL="47625" lvl="1" indent="-285750"/>
            <a:endParaRPr lang="da-DK" dirty="0"/>
          </a:p>
          <a:p>
            <a:pPr marL="219075" lvl="2" indent="0">
              <a:buNone/>
            </a:pP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49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6963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2. Underskrift af Protokollat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0" y="2166938"/>
            <a:ext cx="6361285" cy="3416300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Referat fra bestyrelsesmøder i selskaberne afholdt den 19. juni 2019. 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Der indkom ikke bemærkninger til referatet, der herefter er godkendt af den samlede bestyrelse.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da-DK" dirty="0" smtClean="0"/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Protokollat underskrives således, jf. Forretningsordenens pkt. 10.1.</a:t>
            </a:r>
          </a:p>
          <a:p>
            <a:pPr>
              <a:buClr>
                <a:schemeClr val="bg1"/>
              </a:buClr>
              <a:buNone/>
            </a:pPr>
            <a:endParaRPr lang="da-DK" dirty="0"/>
          </a:p>
          <a:p>
            <a:pPr>
              <a:buClr>
                <a:schemeClr val="bg1"/>
              </a:buClr>
              <a:buNone/>
            </a:pPr>
            <a:r>
              <a:rPr lang="da-DK" b="1" i="1" dirty="0"/>
              <a:t>Protokollatet blev underskrevet.</a:t>
            </a:r>
          </a:p>
          <a:p>
            <a:pPr>
              <a:buClr>
                <a:schemeClr val="bg1"/>
              </a:buClr>
              <a:buNone/>
            </a:pPr>
            <a:endParaRPr lang="da-DK" dirty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2166938"/>
            <a:ext cx="3602038" cy="3237274"/>
          </a:xfr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5</a:t>
            </a:fld>
            <a:endParaRPr lang="da-DK" dirty="0"/>
          </a:p>
        </p:txBody>
      </p:sp>
      <p:sp>
        <p:nvSpPr>
          <p:cNvPr id="9" name="Pladsholder til sidefod 2"/>
          <p:cNvSpPr>
            <a:spLocks noGrp="1"/>
          </p:cNvSpPr>
          <p:nvPr>
            <p:ph type="ftr" sz="quarter" idx="11"/>
          </p:nvPr>
        </p:nvSpPr>
        <p:spPr>
          <a:xfrm>
            <a:off x="1752513" y="6334022"/>
            <a:ext cx="5184000" cy="176532"/>
          </a:xfrm>
        </p:spPr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7155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14. Udbygning </a:t>
            </a:r>
            <a:r>
              <a:rPr lang="da-DK" dirty="0"/>
              <a:t>af </a:t>
            </a:r>
            <a:r>
              <a:rPr lang="da-DK" dirty="0" err="1"/>
              <a:t>elnettet</a:t>
            </a:r>
            <a:r>
              <a:rPr lang="da-DK" dirty="0"/>
              <a:t> - </a:t>
            </a:r>
            <a:r>
              <a:rPr lang="da-DK" dirty="0" smtClean="0"/>
              <a:t>elbiler</a:t>
            </a:r>
            <a:endParaRPr lang="da-DK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4" name="Rektangel 3"/>
          <p:cNvSpPr/>
          <p:nvPr/>
        </p:nvSpPr>
        <p:spPr>
          <a:xfrm>
            <a:off x="960000" y="1196752"/>
            <a:ext cx="1027315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b="1" dirty="0"/>
              <a:t>Konklusion</a:t>
            </a:r>
          </a:p>
          <a:p>
            <a:endParaRPr lang="da-DK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Der bør fjernaflæsning på </a:t>
            </a:r>
            <a:r>
              <a:rPr lang="da-DK" sz="1600" dirty="0" smtClean="0"/>
              <a:t>0,4 kV </a:t>
            </a:r>
            <a:r>
              <a:rPr lang="da-DK" sz="1600" dirty="0"/>
              <a:t>afgange i transformerstationerne snarest (opstart 2020 pilot projekt</a:t>
            </a:r>
            <a:r>
              <a:rPr lang="da-DK" sz="1600" dirty="0" smtClean="0"/>
              <a:t>)</a:t>
            </a:r>
            <a:br>
              <a:rPr lang="da-DK" sz="1600" dirty="0" smtClean="0"/>
            </a:b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En del transformerstationer ombygges så de kan yde 350 ampere mere (skifte transformer fra 400Kva til 630 </a:t>
            </a:r>
            <a:r>
              <a:rPr lang="da-DK" sz="1600" dirty="0" err="1"/>
              <a:t>Kva</a:t>
            </a:r>
            <a:r>
              <a:rPr lang="da-DK" sz="1600" dirty="0" smtClean="0"/>
              <a:t>)</a:t>
            </a:r>
            <a:br>
              <a:rPr lang="da-DK" sz="1600" dirty="0" smtClean="0"/>
            </a:b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Der opsættes ekstra stationer i knudepunkter ved P-plader, supermarkeder, </a:t>
            </a:r>
            <a:r>
              <a:rPr lang="da-DK" sz="1600" dirty="0" smtClean="0"/>
              <a:t>m.m.</a:t>
            </a:r>
            <a:br>
              <a:rPr lang="da-DK" sz="1600" dirty="0" smtClean="0"/>
            </a:b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0,4 </a:t>
            </a:r>
            <a:r>
              <a:rPr lang="da-DK" sz="1600" dirty="0" err="1"/>
              <a:t>Kv</a:t>
            </a:r>
            <a:r>
              <a:rPr lang="da-DK" sz="1600" dirty="0"/>
              <a:t> nettet forstærkes </a:t>
            </a:r>
            <a:r>
              <a:rPr lang="da-DK" sz="1600" dirty="0" smtClean="0"/>
              <a:t>ca.20%</a:t>
            </a:r>
            <a:br>
              <a:rPr lang="da-DK" sz="1600" dirty="0" smtClean="0"/>
            </a:b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10 </a:t>
            </a:r>
            <a:r>
              <a:rPr lang="da-DK" sz="1600" dirty="0" err="1"/>
              <a:t>Kv</a:t>
            </a:r>
            <a:r>
              <a:rPr lang="da-DK" sz="1600" dirty="0"/>
              <a:t> nettet forstærkes </a:t>
            </a:r>
            <a:r>
              <a:rPr lang="da-DK" sz="1600" dirty="0" smtClean="0"/>
              <a:t>ca. 5 %</a:t>
            </a:r>
            <a:br>
              <a:rPr lang="da-DK" sz="1600" dirty="0" smtClean="0"/>
            </a:b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Flere </a:t>
            </a:r>
            <a:r>
              <a:rPr lang="da-DK" sz="1600" dirty="0"/>
              <a:t>store</a:t>
            </a:r>
            <a:r>
              <a:rPr lang="da-DK" sz="1600" dirty="0" smtClean="0"/>
              <a:t> </a:t>
            </a:r>
            <a:r>
              <a:rPr lang="da-DK" sz="1600" dirty="0" err="1" smtClean="0"/>
              <a:t>ladestationer</a:t>
            </a:r>
            <a:r>
              <a:rPr lang="da-DK" sz="1600" dirty="0" smtClean="0"/>
              <a:t> </a:t>
            </a:r>
            <a:r>
              <a:rPr lang="da-DK" sz="1600" dirty="0"/>
              <a:t>så bilen kan oplades på 5 min eksempel som </a:t>
            </a:r>
            <a:r>
              <a:rPr lang="da-DK" sz="1600" dirty="0" smtClean="0"/>
              <a:t>tankstationer</a:t>
            </a:r>
            <a:br>
              <a:rPr lang="da-DK" sz="1600" dirty="0" smtClean="0"/>
            </a:b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Intelligent el-net (måske for dyrt at </a:t>
            </a:r>
            <a:r>
              <a:rPr lang="da-DK" sz="1600" dirty="0" err="1"/>
              <a:t>drifte</a:t>
            </a:r>
            <a:r>
              <a:rPr lang="da-DK" sz="1600" dirty="0" smtClean="0"/>
              <a:t>)</a:t>
            </a:r>
            <a:br>
              <a:rPr lang="da-DK" sz="1600" dirty="0" smtClean="0"/>
            </a:b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Vi følger bil med i nyheder fra </a:t>
            </a:r>
            <a:r>
              <a:rPr lang="da-DK" sz="1600" dirty="0"/>
              <a:t>producenterne, Dansk </a:t>
            </a:r>
            <a:r>
              <a:rPr lang="da-DK" sz="1600" dirty="0" smtClean="0"/>
              <a:t>Energi og div. rapporter</a:t>
            </a:r>
            <a:br>
              <a:rPr lang="da-DK" sz="1600" dirty="0" smtClean="0"/>
            </a:br>
            <a:endParaRPr lang="da-DK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Der vil blive tale om udlægning af flere arealer til </a:t>
            </a:r>
            <a:r>
              <a:rPr lang="da-DK" sz="1600" dirty="0" err="1" smtClean="0"/>
              <a:t>trf</a:t>
            </a:r>
            <a:r>
              <a:rPr lang="da-DK" sz="1600" dirty="0" smtClean="0"/>
              <a:t>. stationer. (Tab af parkeringspladser)</a:t>
            </a:r>
            <a:br>
              <a:rPr lang="da-DK" sz="1600" dirty="0" smtClean="0"/>
            </a:br>
            <a:endParaRPr lang="da-DK" sz="1600" dirty="0" smtClean="0"/>
          </a:p>
          <a:p>
            <a:r>
              <a:rPr lang="da-DK" sz="1600" dirty="0" smtClean="0"/>
              <a:t>NOTE: Det antages at der udvides med fjernvarme i de bynære områder.</a:t>
            </a:r>
            <a:endParaRPr lang="da-DK" sz="1600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50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8517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9999" y="548680"/>
            <a:ext cx="10273153" cy="1085422"/>
          </a:xfrm>
        </p:spPr>
        <p:txBody>
          <a:bodyPr/>
          <a:lstStyle/>
          <a:p>
            <a:r>
              <a:rPr lang="da-DK" dirty="0" smtClean="0"/>
              <a:t>15. Øvrige bestyrelsesmøder </a:t>
            </a:r>
            <a:r>
              <a:rPr lang="da-DK" sz="3600" dirty="0"/>
              <a:t/>
            </a:r>
            <a:br>
              <a:rPr lang="da-DK" sz="3600" dirty="0"/>
            </a:br>
            <a:endParaRPr lang="da-DK" sz="2000" dirty="0"/>
          </a:p>
        </p:txBody>
      </p:sp>
      <p:graphicFrame>
        <p:nvGraphicFramePr>
          <p:cNvPr id="4" name="Pladsholder til indhold 3"/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2266291815"/>
              </p:ext>
            </p:extLst>
          </p:nvPr>
        </p:nvGraphicFramePr>
        <p:xfrm>
          <a:off x="959999" y="1340768"/>
          <a:ext cx="10272712" cy="341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51</a:t>
            </a:fld>
            <a:endParaRPr lang="da-DK" dirty="0"/>
          </a:p>
        </p:txBody>
      </p:sp>
      <p:sp>
        <p:nvSpPr>
          <p:cNvPr id="8" name="Tekstfelt 7"/>
          <p:cNvSpPr txBox="1"/>
          <p:nvPr/>
        </p:nvSpPr>
        <p:spPr>
          <a:xfrm>
            <a:off x="988044" y="5146760"/>
            <a:ext cx="4332148" cy="4770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b="1" i="1" dirty="0"/>
              <a:t>Bestyrelsen tog orienteringen </a:t>
            </a:r>
            <a:r>
              <a:rPr lang="da-DK" b="1" i="1" dirty="0" smtClean="0"/>
              <a:t>til </a:t>
            </a:r>
            <a:r>
              <a:rPr lang="da-DK" b="1" i="1" dirty="0"/>
              <a:t>efterretning</a:t>
            </a:r>
            <a:r>
              <a:rPr lang="da-DK" sz="1400" b="1" i="1" dirty="0"/>
              <a:t>.</a:t>
            </a:r>
          </a:p>
          <a:p>
            <a:endParaRPr lang="da-DK" sz="1300" dirty="0" smtClean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6612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16. Fravigelse af tavshedspligt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>
          <a:xfrm>
            <a:off x="958850" y="2166938"/>
            <a:ext cx="6793334" cy="3416300"/>
          </a:xfrm>
        </p:spPr>
        <p:txBody>
          <a:bodyPr/>
          <a:lstStyle/>
          <a:p>
            <a:pPr>
              <a:buClr>
                <a:schemeClr val="accent1"/>
              </a:buClr>
              <a:buNone/>
            </a:pPr>
            <a:r>
              <a:rPr lang="da-DK" dirty="0"/>
              <a:t>Bestyrelsen skal beslutte, hvilke dagsordenpunkter tavshedspligten skal fraviges.</a:t>
            </a:r>
          </a:p>
          <a:p>
            <a:r>
              <a:rPr lang="da-DK" dirty="0"/>
              <a:t>  </a:t>
            </a:r>
          </a:p>
          <a:p>
            <a:r>
              <a:rPr lang="da-DK" b="1" dirty="0"/>
              <a:t>Formand og direktion indstiller</a:t>
            </a:r>
            <a:r>
              <a:rPr lang="da-DK" dirty="0"/>
              <a:t>, at </a:t>
            </a:r>
          </a:p>
          <a:p>
            <a:pPr marL="342900" lvl="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Tavshedspligten fraviges på samtlige punkter med undtagelse </a:t>
            </a:r>
            <a:r>
              <a:rPr lang="da-DK" dirty="0" smtClean="0"/>
              <a:t>af punkt 4 (resumé udarbejdes) og 5.</a:t>
            </a:r>
          </a:p>
          <a:p>
            <a:pPr marL="342900" lvl="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>
              <a:buClr>
                <a:schemeClr val="accent1"/>
              </a:buClr>
              <a:buNone/>
            </a:pPr>
            <a:r>
              <a:rPr lang="da-DK" b="1" i="1" dirty="0"/>
              <a:t>Bestyrelsen tiltrådte indstillingen.</a:t>
            </a:r>
          </a:p>
          <a:p>
            <a:pPr lvl="0">
              <a:buClr>
                <a:schemeClr val="accent1"/>
              </a:buClr>
              <a:buNone/>
            </a:pPr>
            <a:endParaRPr lang="da-DK" dirty="0" smtClean="0"/>
          </a:p>
          <a:p>
            <a:pPr lvl="0">
              <a:buClr>
                <a:schemeClr val="accent1"/>
              </a:buClr>
              <a:buNone/>
            </a:pPr>
            <a:endParaRPr lang="da-DK" dirty="0"/>
          </a:p>
          <a:p>
            <a:pPr lvl="0">
              <a:buClr>
                <a:schemeClr val="accent1"/>
              </a:buClr>
              <a:buNone/>
            </a:pPr>
            <a:endParaRPr lang="da-DK" dirty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6" b="11196"/>
          <a:stretch>
            <a:fillRect/>
          </a:stretch>
        </p:blipFill>
        <p:spPr>
          <a:xfrm>
            <a:off x="8003734" y="2060848"/>
            <a:ext cx="3408959" cy="3416300"/>
          </a:xfrm>
          <a:effectLst>
            <a:outerShdw dist="38100" dir="5400000" algn="t" rotWithShape="0">
              <a:prstClr val="black">
                <a:alpha val="40000"/>
              </a:prstClr>
            </a:outerShdw>
            <a:softEdge rad="114300"/>
          </a:effectLst>
        </p:spPr>
      </p:pic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52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2904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17. Kommunikation</a:t>
            </a:r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lvl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Formand og </a:t>
            </a:r>
            <a:r>
              <a:rPr lang="da-DK" dirty="0" smtClean="0"/>
              <a:t>Direktion </a:t>
            </a:r>
            <a:r>
              <a:rPr lang="da-DK" dirty="0"/>
              <a:t>vil fremlægge forslag til kommunikation, som anbefales offentliggjort på baggrund af bestyrelsesmødet</a:t>
            </a:r>
            <a:r>
              <a:rPr lang="da-DK" dirty="0" smtClean="0"/>
              <a:t>.</a:t>
            </a:r>
          </a:p>
          <a:p>
            <a:pPr marL="0" lvl="1" indent="0">
              <a:buClr>
                <a:schemeClr val="accent1"/>
              </a:buClr>
              <a:buNone/>
            </a:pPr>
            <a:endParaRPr lang="da-DK" dirty="0"/>
          </a:p>
          <a:p>
            <a:pPr marL="0" lvl="1" indent="0">
              <a:buClr>
                <a:schemeClr val="accent1"/>
              </a:buClr>
              <a:buNone/>
            </a:pPr>
            <a:r>
              <a:rPr lang="da-DK" b="1" i="1" dirty="0" smtClean="0"/>
              <a:t>Punkt 8 – Hjemtagelse af renovation. Der udarbejdes pressemeddelelse når indsamlingen af affald den 16/9 </a:t>
            </a:r>
            <a:r>
              <a:rPr lang="da-DK" b="1" i="1" dirty="0" err="1" smtClean="0"/>
              <a:t>opstartes</a:t>
            </a:r>
            <a:r>
              <a:rPr lang="da-DK" b="1" i="1" dirty="0" smtClean="0"/>
              <a:t> i eget regi.</a:t>
            </a:r>
            <a:endParaRPr lang="da-DK" b="1" i="1" dirty="0"/>
          </a:p>
          <a:p>
            <a:pPr lvl="0">
              <a:buClr>
                <a:schemeClr val="accent1"/>
              </a:buClr>
              <a:buNone/>
            </a:pP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53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3777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18. Mødeplan 2019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>
          <a:xfrm>
            <a:off x="958850" y="1772816"/>
            <a:ext cx="5857230" cy="4176464"/>
          </a:xfrm>
        </p:spPr>
        <p:txBody>
          <a:bodyPr/>
          <a:lstStyle/>
          <a:p>
            <a:r>
              <a:rPr lang="da-DK" sz="1800" dirty="0"/>
              <a:t>Følgende bestyrelsesmøder er aftalt for </a:t>
            </a:r>
            <a:r>
              <a:rPr lang="da-DK" sz="1800" dirty="0" smtClean="0"/>
              <a:t>alle selskaber:</a:t>
            </a:r>
          </a:p>
          <a:p>
            <a:endParaRPr lang="da-DK" sz="1800" dirty="0" smtClean="0"/>
          </a:p>
          <a:p>
            <a:r>
              <a:rPr lang="da-DK" sz="1800" b="1" dirty="0" smtClean="0"/>
              <a:t>Mødeplan 2019: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sz="1800" dirty="0" smtClean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800" dirty="0" smtClean="0"/>
              <a:t>Torsdag den 14. </a:t>
            </a:r>
            <a:r>
              <a:rPr lang="da-DK" sz="1800" dirty="0"/>
              <a:t>november </a:t>
            </a:r>
            <a:r>
              <a:rPr lang="da-DK" sz="1800" dirty="0" smtClean="0"/>
              <a:t>2019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800" dirty="0" smtClean="0"/>
              <a:t>Torsdag den 12. december 2019</a:t>
            </a:r>
          </a:p>
          <a:p>
            <a:pPr>
              <a:buClr>
                <a:schemeClr val="accent1"/>
              </a:buClr>
              <a:buNone/>
            </a:pPr>
            <a:endParaRPr lang="da-DK" sz="1800" dirty="0"/>
          </a:p>
          <a:p>
            <a:pPr>
              <a:buClr>
                <a:schemeClr val="accent1"/>
              </a:buClr>
              <a:buNone/>
            </a:pPr>
            <a:endParaRPr lang="da-DK" sz="1800" dirty="0" smtClean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5" r="12925"/>
          <a:stretch>
            <a:fillRect/>
          </a:stretch>
        </p:blipFill>
        <p:spPr>
          <a:xfrm>
            <a:off x="6816080" y="2018844"/>
            <a:ext cx="4802717" cy="3564394"/>
          </a:xfrm>
        </p:spPr>
      </p:pic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54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8990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19. Eventuelt</a:t>
            </a:r>
            <a:endParaRPr lang="da-DK" dirty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0" b="14430"/>
          <a:stretch>
            <a:fillRect/>
          </a:stretch>
        </p:blipFill>
        <p:spPr/>
      </p:pic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55</a:t>
            </a:fld>
            <a:endParaRPr lang="da-DK" dirty="0"/>
          </a:p>
        </p:txBody>
      </p:sp>
      <p:sp>
        <p:nvSpPr>
          <p:cNvPr id="6" name="Tekstfelt 5"/>
          <p:cNvSpPr txBox="1"/>
          <p:nvPr/>
        </p:nvSpPr>
        <p:spPr>
          <a:xfrm>
            <a:off x="839416" y="2276872"/>
            <a:ext cx="6192688" cy="477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b="1" i="1" dirty="0" smtClean="0"/>
              <a:t>Intet at bemærke.</a:t>
            </a:r>
            <a:endParaRPr lang="da-DK" sz="1400" b="1" i="1" dirty="0"/>
          </a:p>
          <a:p>
            <a:endParaRPr lang="da-DK" sz="1300" dirty="0" smtClean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0342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5401" y="476672"/>
            <a:ext cx="9253463" cy="1089501"/>
          </a:xfrm>
        </p:spPr>
        <p:txBody>
          <a:bodyPr/>
          <a:lstStyle/>
          <a:p>
            <a:r>
              <a:rPr lang="da-DK" sz="3600" dirty="0" smtClean="0"/>
              <a:t>3. Formanden </a:t>
            </a:r>
            <a:r>
              <a:rPr lang="da-DK" sz="3600" dirty="0"/>
              <a:t>og </a:t>
            </a:r>
            <a:r>
              <a:rPr lang="da-DK" sz="3600" dirty="0" smtClean="0"/>
              <a:t>Direktionen </a:t>
            </a:r>
            <a:r>
              <a:rPr lang="da-DK" sz="3600" dirty="0"/>
              <a:t>orienterer</a:t>
            </a: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95400" y="2166938"/>
            <a:ext cx="6696743" cy="3566318"/>
          </a:xfrm>
        </p:spPr>
        <p:txBody>
          <a:bodyPr/>
          <a:lstStyle/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sz="1800" dirty="0"/>
              <a:t>Bestyrelsesformanden orienterer mundtligt om relevante sager og forhold relateret til varetagelsen af bestyrelsesarbejdet i selskaberne.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800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sz="1800" dirty="0"/>
              <a:t>Direktionen orienterer mundtligt om relevante forhold og sager, herunder organisatoriske, relateret til varetagelsen af den daglige ledelse af </a:t>
            </a:r>
            <a:r>
              <a:rPr lang="da-DK" sz="1800" dirty="0" smtClean="0"/>
              <a:t>selskaberne, herunder</a:t>
            </a:r>
          </a:p>
          <a:p>
            <a:pPr marL="1422900" lvl="6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800" dirty="0" smtClean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800" dirty="0"/>
          </a:p>
          <a:p>
            <a:pPr marL="882900" lvl="3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800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7" r="23307"/>
          <a:stretch>
            <a:fillRect/>
          </a:stretch>
        </p:blipFill>
        <p:spPr>
          <a:xfrm>
            <a:off x="7824192" y="2166938"/>
            <a:ext cx="3602038" cy="3566318"/>
          </a:xfr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1496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4. Økonomi- og ledelsesrapportering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0" y="2166938"/>
            <a:ext cx="6217270" cy="3416300"/>
          </a:xfrm>
        </p:spPr>
        <p:txBody>
          <a:bodyPr/>
          <a:lstStyle/>
          <a:p>
            <a:r>
              <a:rPr lang="da-DK" dirty="0"/>
              <a:t>Tavshedspligt ej fraveget for dette punkt – dog følger på næste slides et resumé af det på bestyrelsesmødet gennemgåede punkt.</a:t>
            </a:r>
          </a:p>
          <a:p>
            <a:endParaRPr lang="da-DK" dirty="0"/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2" b="7722"/>
          <a:stretch>
            <a:fillRect/>
          </a:stretch>
        </p:blipFill>
        <p:spPr>
          <a:xfrm>
            <a:off x="7248128" y="2162273"/>
            <a:ext cx="4489079" cy="34163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4255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LIS-rapportering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5"/>
          </p:nvPr>
        </p:nvSpPr>
        <p:spPr>
          <a:xfrm>
            <a:off x="960000" y="1556792"/>
            <a:ext cx="10273151" cy="4026446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dirty="0"/>
              <a:t>LIS rapporteringen pr. juli ÅTD 2019 blev præsenteret for bestyrelsen. Rapporteringen omfatter nøgletal vedrørende opfølgning på afsætning af produkter og tjenesteydelser, drifts- og produktionsforhold, forudsætninger vedrørende økonomi m.v., kundeservice og personaleforhold.</a:t>
            </a:r>
          </a:p>
          <a:p>
            <a:r>
              <a:rPr lang="da-DK" dirty="0"/>
              <a:t> 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dirty="0"/>
              <a:t>Afsætningen af el var væsentligt under budget på grund af forsinkelsen i prøvedriftsperioden vedrørende fornyelsen af Helsingør Kraftvarmeværk. Afsætningen af varme var lavere i varmeselskaberne end budgetteret på grund af den milde vinter. Ledningstabet i vandselskabet var over budget, hvilket fortsat undersøges, både i forhold til datagrundlag og eventuelle lækager på ledningsnettet. Service-måltallene for koncernens kundeservice var under budget, men har i de seneste måneder rettet sig.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r>
              <a:rPr lang="da-DK" dirty="0"/>
              <a:t> </a:t>
            </a:r>
          </a:p>
          <a:p>
            <a:endParaRPr lang="da-DK" dirty="0"/>
          </a:p>
          <a:p>
            <a:r>
              <a:rPr lang="da-DK" dirty="0"/>
              <a:t> </a:t>
            </a:r>
          </a:p>
          <a:p>
            <a:endParaRPr lang="da-DK" dirty="0"/>
          </a:p>
          <a:p>
            <a:r>
              <a:rPr lang="da-DK" dirty="0"/>
              <a:t> </a:t>
            </a:r>
          </a:p>
          <a:p>
            <a:endParaRPr lang="da-DK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5345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Nettoomsætning og driftsresultat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A/S m.fl.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5"/>
          </p:nvPr>
        </p:nvSpPr>
        <p:spPr>
          <a:xfrm>
            <a:off x="960000" y="1397675"/>
            <a:ext cx="10273151" cy="4699920"/>
          </a:xfrm>
        </p:spPr>
        <p:txBody>
          <a:bodyPr/>
          <a:lstStyle/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Koncernens nettoomsætning og driftsresultat før skat og over-/underdækninger, og </a:t>
            </a:r>
            <a:r>
              <a:rPr lang="da-DK" dirty="0" err="1"/>
              <a:t>koncerneliminerin</a:t>
            </a:r>
            <a:r>
              <a:rPr lang="da-DK" dirty="0"/>
              <a:t>-ger pr. juni ÅTD 2019 blev præsenteret for bestyrelsen. 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Den samlede nettoomsætning udgjorde 338,9 mio.kr., mod budgetteret 370,3 mio.kr. Faldet kan </a:t>
            </a:r>
            <a:r>
              <a:rPr lang="da-DK" dirty="0" err="1"/>
              <a:t>pri-mært</a:t>
            </a:r>
            <a:r>
              <a:rPr lang="da-DK" dirty="0"/>
              <a:t> henføres til et lavere varmesalg fra varmeselskaberne som følge af et lavere antal graddage, og lavere el-indtægter i Helsingør Kraftvarmeværk, som følge forsinkelsen vedrørende indkøringen jfr. ovenfor.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Det samlede resultat før skat og over-/underdækninger udgjorde 18,0 mio.kr. mod budgetteret 14,5 mio.kr. Stigningen kan primært henføres til </a:t>
            </a:r>
            <a:r>
              <a:rPr lang="da-DK" dirty="0" err="1"/>
              <a:t>Elektrus</a:t>
            </a:r>
            <a:r>
              <a:rPr lang="da-DK" dirty="0"/>
              <a:t> (på grund af en senere tarifnedsættelse end </a:t>
            </a:r>
            <a:r>
              <a:rPr lang="da-DK" dirty="0" err="1"/>
              <a:t>bud-getteret</a:t>
            </a:r>
            <a:r>
              <a:rPr lang="da-DK" dirty="0"/>
              <a:t>, som følge af varslingsfrist) og serviceselskabet (</a:t>
            </a:r>
            <a:r>
              <a:rPr lang="da-DK" dirty="0" err="1"/>
              <a:t>urealiserede</a:t>
            </a:r>
            <a:r>
              <a:rPr lang="da-DK" dirty="0"/>
              <a:t> kursgevinster på </a:t>
            </a:r>
            <a:r>
              <a:rPr lang="da-DK" dirty="0" err="1"/>
              <a:t>obligationsbe</a:t>
            </a:r>
            <a:r>
              <a:rPr lang="da-DK" dirty="0"/>
              <a:t>-holdningen), mens varmeselskabet og Helsingør Kraftvarmeselskab trækker i den modsatte retning.</a:t>
            </a:r>
          </a:p>
          <a:p>
            <a:endParaRPr lang="da-DK" dirty="0"/>
          </a:p>
        </p:txBody>
      </p:sp>
      <p:sp>
        <p:nvSpPr>
          <p:cNvPr id="6" name="Rektangel 5"/>
          <p:cNvSpPr/>
          <p:nvPr/>
        </p:nvSpPr>
        <p:spPr>
          <a:xfrm>
            <a:off x="3048000" y="102834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/>
              <a:t> 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24. april 2019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0509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H skabelon">
  <a:themeElements>
    <a:clrScheme name="Forsyning Helsingør">
      <a:dk1>
        <a:sysClr val="windowText" lastClr="000000"/>
      </a:dk1>
      <a:lt1>
        <a:sysClr val="window" lastClr="FFFFFF"/>
      </a:lt1>
      <a:dk2>
        <a:srgbClr val="00A452"/>
      </a:dk2>
      <a:lt2>
        <a:srgbClr val="96C23C"/>
      </a:lt2>
      <a:accent1>
        <a:srgbClr val="44697D"/>
      </a:accent1>
      <a:accent2>
        <a:srgbClr val="7D9AAA"/>
      </a:accent2>
      <a:accent3>
        <a:srgbClr val="F7921E"/>
      </a:accent3>
      <a:accent4>
        <a:srgbClr val="E63B2B"/>
      </a:accent4>
      <a:accent5>
        <a:srgbClr val="58C0D8"/>
      </a:accent5>
      <a:accent6>
        <a:srgbClr val="0098B2"/>
      </a:accent6>
      <a:hlink>
        <a:srgbClr val="0000FF"/>
      </a:hlink>
      <a:folHlink>
        <a:srgbClr val="800080"/>
      </a:folHlink>
    </a:clrScheme>
    <a:fontScheme name="Forsyning Helsingør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sz="13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3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H skabelon 2016 (Bred 16-9)" id="{41995BBF-95A6-BB4D-B37B-181B26B8288E}" vid="{55275377-6513-E240-A282-F94A5A29C8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orsyning Helsingør">
    <a:dk1>
      <a:sysClr val="windowText" lastClr="000000"/>
    </a:dk1>
    <a:lt1>
      <a:sysClr val="window" lastClr="FFFFFF"/>
    </a:lt1>
    <a:dk2>
      <a:srgbClr val="00A452"/>
    </a:dk2>
    <a:lt2>
      <a:srgbClr val="96C23C"/>
    </a:lt2>
    <a:accent1>
      <a:srgbClr val="44697D"/>
    </a:accent1>
    <a:accent2>
      <a:srgbClr val="7D9AAA"/>
    </a:accent2>
    <a:accent3>
      <a:srgbClr val="F7921E"/>
    </a:accent3>
    <a:accent4>
      <a:srgbClr val="E63B2B"/>
    </a:accent4>
    <a:accent5>
      <a:srgbClr val="58C0D8"/>
    </a:accent5>
    <a:accent6>
      <a:srgbClr val="0098B2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4560</Words>
  <Application>Microsoft Office PowerPoint</Application>
  <PresentationFormat>Widescreen</PresentationFormat>
  <Paragraphs>685</Paragraphs>
  <Slides>55</Slides>
  <Notes>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Times New Roman</vt:lpstr>
      <vt:lpstr>Wingdings</vt:lpstr>
      <vt:lpstr>FH skabelon</vt:lpstr>
      <vt:lpstr>Bestyrelsesmøde den 29. august 2019 i: Forsyning Helsingør A/S Forsyning Helsingør Service A/S Forsyning Helsingør Varme A/S Forsyning Helsingør Affald A/S Elektrus A/S</vt:lpstr>
      <vt:lpstr>Mødedeltagere</vt:lpstr>
      <vt:lpstr>Dagsorden</vt:lpstr>
      <vt:lpstr>1. Godkendelse af dagsorden</vt:lpstr>
      <vt:lpstr>2. Underskrift af Protokollat</vt:lpstr>
      <vt:lpstr>3. Formanden og Direktionen orienterer </vt:lpstr>
      <vt:lpstr>4. Økonomi- og ledelsesrapportering</vt:lpstr>
      <vt:lpstr>LIS-rapportering</vt:lpstr>
      <vt:lpstr>Nettoomsætning og driftsresultat</vt:lpstr>
      <vt:lpstr>Regulatoriske forhold</vt:lpstr>
      <vt:lpstr>Anlægsinvesteringer</vt:lpstr>
      <vt:lpstr>5. Budget 2020 – mål og principper</vt:lpstr>
      <vt:lpstr>5. Budget 2020 – mål &amp; principper </vt:lpstr>
      <vt:lpstr>6. Forsikringsgennemgang</vt:lpstr>
      <vt:lpstr>6. Forsikringsgennemgang</vt:lpstr>
      <vt:lpstr>6. Forsikringsgennemgang - Indstilling</vt:lpstr>
      <vt:lpstr>7. Årsmøde Dansk Fjernvarme - 2019</vt:lpstr>
      <vt:lpstr>Punkter til orientering</vt:lpstr>
      <vt:lpstr>8.Hjemtagning af renovationsindsamling </vt:lpstr>
      <vt:lpstr>9. Ændret ejerstruktur i Nordkøb A/S</vt:lpstr>
      <vt:lpstr>10. Fornyelse af Helsingør Kraftvarmeværk </vt:lpstr>
      <vt:lpstr>10. Fornyelse af Helsingør Kraftvarmeværk </vt:lpstr>
      <vt:lpstr>Status kundeservice pr. august 2019</vt:lpstr>
      <vt:lpstr>Status kundeservice pr. august 2019</vt:lpstr>
      <vt:lpstr>Status kundeservice pr. august 2019</vt:lpstr>
      <vt:lpstr>12. Fornyelse af deponeringskapaciteten</vt:lpstr>
      <vt:lpstr>12. Fornyelse af deponeringskapaciteten</vt:lpstr>
      <vt:lpstr>DEPONI PÅ SAC – baggrunds data</vt:lpstr>
      <vt:lpstr>Historisk</vt:lpstr>
      <vt:lpstr>Afværge og monitering</vt:lpstr>
      <vt:lpstr>Er der behov for et nyt deponi?</vt:lpstr>
      <vt:lpstr>Hvis vi ikke udvider Skibstrup Affaldscenter (SAC), hvad så…?</vt:lpstr>
      <vt:lpstr>Derfor skal der ske en udvidelse på SAC!</vt:lpstr>
      <vt:lpstr>Lokaliseringsmuligheder ved SAC</vt:lpstr>
      <vt:lpstr>Miljø – drikkevand (OSD)</vt:lpstr>
      <vt:lpstr>Grundvandsmodel skal udvikles</vt:lpstr>
      <vt:lpstr>PowerPoint-præsentation</vt:lpstr>
      <vt:lpstr>OPGAVEN – ressourcer og procesplan</vt:lpstr>
      <vt:lpstr>OPGAVEN – ressourcer og procesplan   (forsat)</vt:lpstr>
      <vt:lpstr>FORSLAG TIL ORGANISERING/samarbejde</vt:lpstr>
      <vt:lpstr>13. Helsingør Kommunes klima og miljøplan</vt:lpstr>
      <vt:lpstr>13. Helsingør Kommunes klima og miljøplan</vt:lpstr>
      <vt:lpstr>13. Helsingør Kommunes klima og miljøplan</vt:lpstr>
      <vt:lpstr>13. Helsingør Kommunes klima og miljøplan</vt:lpstr>
      <vt:lpstr>13. Helsingør Kommunes klima og miljøplan</vt:lpstr>
      <vt:lpstr>13. Helsingør Kommunes klima og miljøplan</vt:lpstr>
      <vt:lpstr>13. Helsingør Kommunes klima og miljøplan</vt:lpstr>
      <vt:lpstr>13. Helsingør Kommunes klima og miljøplan</vt:lpstr>
      <vt:lpstr>14. Udbygning af elnettet - elbiler</vt:lpstr>
      <vt:lpstr>14. Udbygning af elnettet - elbiler</vt:lpstr>
      <vt:lpstr>15. Øvrige bestyrelsesmøder  </vt:lpstr>
      <vt:lpstr>16. Fravigelse af tavshedspligt</vt:lpstr>
      <vt:lpstr>17. Kommunikation</vt:lpstr>
      <vt:lpstr>18. Mødeplan 2019</vt:lpstr>
      <vt:lpstr>19. Eventuelt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2018-04-09T10:46:40Z</dcterms:created>
  <dcterms:modified xsi:type="dcterms:W3CDTF">2019-10-23T12:20:01Z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www.skabelondesign.dk</vt:lpwstr>
  </property>
</Properties>
</file>