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64" r:id="rId2"/>
    <p:sldId id="330" r:id="rId3"/>
    <p:sldId id="268" r:id="rId4"/>
    <p:sldId id="269" r:id="rId5"/>
    <p:sldId id="270" r:id="rId6"/>
    <p:sldId id="728" r:id="rId7"/>
    <p:sldId id="730" r:id="rId8"/>
    <p:sldId id="734" r:id="rId9"/>
    <p:sldId id="732" r:id="rId10"/>
    <p:sldId id="737" r:id="rId11"/>
    <p:sldId id="766" r:id="rId12"/>
    <p:sldId id="721" r:id="rId13"/>
    <p:sldId id="722" r:id="rId14"/>
    <p:sldId id="331" r:id="rId15"/>
    <p:sldId id="752" r:id="rId16"/>
    <p:sldId id="753" r:id="rId17"/>
    <p:sldId id="755" r:id="rId18"/>
    <p:sldId id="759" r:id="rId19"/>
    <p:sldId id="761" r:id="rId20"/>
    <p:sldId id="786" r:id="rId21"/>
    <p:sldId id="724" r:id="rId22"/>
    <p:sldId id="779" r:id="rId23"/>
    <p:sldId id="789" r:id="rId24"/>
    <p:sldId id="780" r:id="rId25"/>
    <p:sldId id="797" r:id="rId26"/>
    <p:sldId id="782" r:id="rId27"/>
    <p:sldId id="781" r:id="rId28"/>
    <p:sldId id="795" r:id="rId29"/>
    <p:sldId id="796" r:id="rId30"/>
    <p:sldId id="763" r:id="rId31"/>
    <p:sldId id="764" r:id="rId32"/>
    <p:sldId id="765" r:id="rId33"/>
    <p:sldId id="726" r:id="rId34"/>
    <p:sldId id="778" r:id="rId35"/>
    <p:sldId id="719" r:id="rId36"/>
    <p:sldId id="708" r:id="rId37"/>
    <p:sldId id="709" r:id="rId38"/>
    <p:sldId id="710" r:id="rId39"/>
    <p:sldId id="711" r:id="rId4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F90"/>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6395" autoAdjust="0"/>
  </p:normalViewPr>
  <p:slideViewPr>
    <p:cSldViewPr snapToObjects="1" showGuides="1">
      <p:cViewPr varScale="1">
        <p:scale>
          <a:sx n="88" d="100"/>
          <a:sy n="88" d="100"/>
        </p:scale>
        <p:origin x="403" y="62"/>
      </p:cViewPr>
      <p:guideLst>
        <p:guide orient="horz" pos="1365"/>
        <p:guide orient="horz" pos="1141"/>
        <p:guide orient="horz" pos="228"/>
        <p:guide orient="horz" pos="3517"/>
        <p:guide orient="horz" pos="4105"/>
        <p:guide pos="3629"/>
        <p:guide pos="604"/>
        <p:guide pos="7076"/>
        <p:guide pos="4051"/>
      </p:guideLst>
    </p:cSldViewPr>
  </p:slideViewPr>
  <p:outlineViewPr>
    <p:cViewPr>
      <p:scale>
        <a:sx n="33" d="100"/>
        <a:sy n="33" d="100"/>
      </p:scale>
      <p:origin x="0" y="-49164"/>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 </a:t>
          </a:r>
          <a:r>
            <a:rPr lang="da-DK" sz="1200" strike="sngStrike" dirty="0" smtClean="0"/>
            <a:t>Årsrapport 2019 – alle selskaber</a:t>
          </a:r>
          <a:endParaRPr lang="da-DK" sz="12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48B7A0D3-CAD5-4663-B92D-836A9F67B66D}">
      <dgm:prSet phldrT="[Tekst]" custT="1"/>
      <dgm:spPr/>
      <dgm:t>
        <a:bodyPr/>
        <a:lstStyle/>
        <a:p>
          <a:r>
            <a:rPr lang="da-DK" sz="1200" dirty="0" smtClean="0"/>
            <a:t>7. </a:t>
          </a:r>
          <a:r>
            <a:rPr lang="da-DK" sz="1200" strike="sngStrike" dirty="0" smtClean="0"/>
            <a:t>Økonomi- og ledelsesrapportering – alle selskaber</a:t>
          </a:r>
          <a:endParaRPr lang="da-DK" sz="1200" strike="sngStrike" dirty="0"/>
        </a:p>
      </dgm:t>
    </dgm:pt>
    <dgm:pt modelId="{97FEF4E6-14EC-43AB-9E66-9FA4A80A81C1}" type="parTrans" cxnId="{D413E91D-C421-4066-A9B3-1FB6BB5F29C5}">
      <dgm:prSet/>
      <dgm:spPr/>
      <dgm:t>
        <a:bodyPr/>
        <a:lstStyle/>
        <a:p>
          <a:endParaRPr lang="da-DK"/>
        </a:p>
      </dgm:t>
    </dgm:pt>
    <dgm:pt modelId="{110CAA67-6E0A-46F4-A220-39F1AFB6BEBC}" type="sibTrans" cxnId="{D413E91D-C421-4066-A9B3-1FB6BB5F29C5}">
      <dgm:prSet/>
      <dgm:spPr/>
      <dgm:t>
        <a:bodyPr/>
        <a:lstStyle/>
        <a:p>
          <a:endParaRPr lang="da-DK"/>
        </a:p>
      </dgm:t>
    </dgm:pt>
    <dgm:pt modelId="{5C8F8DD5-C6B0-41D1-B1CD-4068FDB9FE69}">
      <dgm:prSet phldrT="[Tekst]" custT="1"/>
      <dgm:spPr/>
      <dgm:t>
        <a:bodyPr/>
        <a:lstStyle/>
        <a:p>
          <a:r>
            <a:rPr lang="da-DK" sz="1200" dirty="0" smtClean="0"/>
            <a:t>9. </a:t>
          </a:r>
          <a:r>
            <a:rPr lang="da-DK" sz="1200" strike="sngStrike" dirty="0" smtClean="0"/>
            <a:t>Nyt forretningsområde</a:t>
          </a:r>
          <a:endParaRPr lang="da-DK" sz="1200" strike="sngStrike" dirty="0"/>
        </a:p>
      </dgm:t>
    </dgm:pt>
    <dgm:pt modelId="{E955E67C-F6D4-4BEC-B1C2-4C4671BFE9B6}" type="parTrans" cxnId="{B73A9E1E-EC92-4B7B-932B-E73FB7A42D22}">
      <dgm:prSet/>
      <dgm:spPr/>
      <dgm:t>
        <a:bodyPr/>
        <a:lstStyle/>
        <a:p>
          <a:endParaRPr lang="da-DK"/>
        </a:p>
      </dgm:t>
    </dgm:pt>
    <dgm:pt modelId="{36CF9071-71C6-4496-AC30-66C53C59A15E}" type="sibTrans" cxnId="{B73A9E1E-EC92-4B7B-932B-E73FB7A42D22}">
      <dgm:prSet/>
      <dgm:spPr/>
      <dgm:t>
        <a:bodyPr/>
        <a:lstStyle/>
        <a:p>
          <a:endParaRPr lang="da-DK"/>
        </a:p>
      </dgm:t>
    </dgm:pt>
    <dgm:pt modelId="{81BD1B26-DF39-4E0E-A444-1660A59A95CE}">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dirty="0" smtClean="0"/>
            <a:t>10. Affaldssortering i bykernen</a:t>
          </a:r>
          <a:endParaRPr lang="da-DK" sz="1200" dirty="0">
            <a:solidFill>
              <a:srgbClr val="FF0000"/>
            </a:solidFill>
          </a:endParaRPr>
        </a:p>
      </dgm:t>
    </dgm:pt>
    <dgm:pt modelId="{0B10C642-5033-4422-BA9A-2D957F674EDE}" type="parTrans" cxnId="{C8E3E15F-5094-4DA5-9536-720A7484EC53}">
      <dgm:prSet/>
      <dgm:spPr/>
      <dgm:t>
        <a:bodyPr/>
        <a:lstStyle/>
        <a:p>
          <a:endParaRPr lang="da-DK"/>
        </a:p>
      </dgm:t>
    </dgm:pt>
    <dgm:pt modelId="{805A09E3-0BF2-4F03-801E-016E0FADF593}" type="sibTrans" cxnId="{C8E3E15F-5094-4DA5-9536-720A7484EC53}">
      <dgm:prSet/>
      <dgm:spPr/>
      <dgm:t>
        <a:bodyPr/>
        <a:lstStyle/>
        <a:p>
          <a:endParaRPr lang="da-DK"/>
        </a:p>
      </dgm:t>
    </dgm:pt>
    <dgm:pt modelId="{2819BD61-4266-484E-9F00-DEF04B1E5CD2}">
      <dgm:prSet phldrT="[Tekst]" custT="1"/>
      <dgm:spPr/>
      <dgm:t>
        <a:bodyPr/>
        <a:lstStyle/>
        <a:p>
          <a:r>
            <a:rPr lang="da-DK" sz="1200" dirty="0" smtClean="0"/>
            <a:t>5. </a:t>
          </a:r>
          <a:r>
            <a:rPr lang="da-DK" sz="1200" strike="sngStrike" dirty="0" smtClean="0"/>
            <a:t>Omstrukturering af Forsyning Helsingør Koncernen</a:t>
          </a:r>
          <a:endParaRPr lang="da-DK" sz="1200" strike="sngStrike" dirty="0"/>
        </a:p>
      </dgm:t>
    </dgm:pt>
    <dgm:pt modelId="{95E1B357-3911-468C-AA1D-20DAE918061F}" type="parTrans" cxnId="{ED1A9A5D-8551-424C-89C7-EB0B447697A6}">
      <dgm:prSet/>
      <dgm:spPr/>
      <dgm:t>
        <a:bodyPr/>
        <a:lstStyle/>
        <a:p>
          <a:endParaRPr lang="da-DK"/>
        </a:p>
      </dgm:t>
    </dgm:pt>
    <dgm:pt modelId="{859AE6B6-06AD-4F1A-BAFF-F32BFC05D4DA}" type="sibTrans" cxnId="{ED1A9A5D-8551-424C-89C7-EB0B447697A6}">
      <dgm:prSet/>
      <dgm:spPr/>
      <dgm:t>
        <a:bodyPr/>
        <a:lstStyle/>
        <a:p>
          <a:endParaRPr lang="da-DK"/>
        </a:p>
      </dgm:t>
    </dgm:pt>
    <dgm:pt modelId="{D3A8BBCB-AAA2-4876-96E6-B0EA7C64938A}">
      <dgm:prSet phldrT="[Tekst]" custT="1"/>
      <dgm:spPr/>
      <dgm:t>
        <a:bodyPr/>
        <a:lstStyle/>
        <a:p>
          <a:r>
            <a:rPr lang="da-DK" sz="1200" dirty="0" smtClean="0"/>
            <a:t>6. Generalforsamling 2020 – Forsyning Helsingør A/S</a:t>
          </a:r>
          <a:endParaRPr lang="da-DK" sz="1200" dirty="0"/>
        </a:p>
      </dgm:t>
    </dgm:pt>
    <dgm:pt modelId="{D7682F22-598F-4D1F-BDA6-CF45AFD9FF81}" type="parTrans" cxnId="{D038F3BF-40D7-4AAD-BAA0-FCF7D936C655}">
      <dgm:prSet/>
      <dgm:spPr/>
      <dgm:t>
        <a:bodyPr/>
        <a:lstStyle/>
        <a:p>
          <a:endParaRPr lang="da-DK"/>
        </a:p>
      </dgm:t>
    </dgm:pt>
    <dgm:pt modelId="{79C8E7ED-02DD-4CC8-86B4-5584554C6A10}" type="sibTrans" cxnId="{D038F3BF-40D7-4AAD-BAA0-FCF7D936C655}">
      <dgm:prSet/>
      <dgm:spPr/>
      <dgm:t>
        <a:bodyPr/>
        <a:lstStyle/>
        <a:p>
          <a:endParaRPr lang="da-DK"/>
        </a:p>
      </dgm:t>
    </dgm:pt>
    <dgm:pt modelId="{EAAA4826-A1E4-4BAB-9CBF-D6E85433AB2E}">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dirty="0" smtClean="0">
              <a:solidFill>
                <a:schemeClr val="tx1"/>
              </a:solidFill>
            </a:rPr>
            <a:t>8.</a:t>
          </a:r>
          <a:r>
            <a:rPr lang="da-DK" sz="1200" dirty="0" smtClean="0">
              <a:solidFill>
                <a:srgbClr val="FF0000"/>
              </a:solidFill>
            </a:rPr>
            <a:t> </a:t>
          </a:r>
          <a:r>
            <a:rPr lang="da-DK" sz="1200" dirty="0" smtClean="0"/>
            <a:t>Redegørelse for god selskabsledelse</a:t>
          </a:r>
          <a:endParaRPr lang="da-DK" sz="1200" dirty="0">
            <a:solidFill>
              <a:srgbClr val="FF0000"/>
            </a:solidFill>
          </a:endParaRPr>
        </a:p>
      </dgm:t>
    </dgm:pt>
    <dgm:pt modelId="{D3B6FC26-6D38-4DCB-9E65-CFB84B77F004}" type="parTrans" cxnId="{A57A31E6-A77F-4434-8D01-E07CA658B70F}">
      <dgm:prSet/>
      <dgm:spPr/>
      <dgm:t>
        <a:bodyPr/>
        <a:lstStyle/>
        <a:p>
          <a:endParaRPr lang="da-DK"/>
        </a:p>
      </dgm:t>
    </dgm:pt>
    <dgm:pt modelId="{A9B2B512-E103-46A0-9973-8C0658A59778}" type="sibTrans" cxnId="{A57A31E6-A77F-4434-8D01-E07CA658B70F}">
      <dgm:prSet/>
      <dgm:spPr/>
      <dgm:t>
        <a:bodyPr/>
        <a:lstStyle/>
        <a:p>
          <a:endParaRPr lang="da-DK"/>
        </a:p>
      </dgm:t>
    </dgm:pt>
    <dgm:pt modelId="{6C26229E-AE2D-4827-A1A6-656331D26BC3}">
      <dgm:prSet phldrT="[Tekst]" custT="1"/>
      <dgm:spPr/>
      <dgm:t>
        <a:bodyPr/>
        <a:lstStyle/>
        <a:p>
          <a:r>
            <a:rPr lang="da-DK" sz="1200" dirty="0" smtClean="0"/>
            <a:t> </a:t>
          </a:r>
          <a:endParaRPr lang="da-DK" sz="1200" dirty="0"/>
        </a:p>
      </dgm:t>
    </dgm:pt>
    <dgm:pt modelId="{C2633842-F163-4B99-BB6F-A39F73DB046E}" type="parTrans" cxnId="{3E46CCBA-9CB6-4895-BF11-92E639109CD2}">
      <dgm:prSet/>
      <dgm:spPr/>
      <dgm:t>
        <a:bodyPr/>
        <a:lstStyle/>
        <a:p>
          <a:endParaRPr lang="da-DK"/>
        </a:p>
      </dgm:t>
    </dgm:pt>
    <dgm:pt modelId="{ECAFA9C4-A9D8-4809-9214-814E867FA49F}" type="sibTrans" cxnId="{3E46CCBA-9CB6-4895-BF11-92E639109CD2}">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2"/>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2"/>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1"/>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2"/>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1"/>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2"/>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1"/>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2"/>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1"/>
      <dgm:spPr/>
    </dgm:pt>
    <dgm:pt modelId="{D5CBBB0B-AB29-4747-B814-62F7EC0597C3}" type="pres">
      <dgm:prSet presAssocID="{82D6501F-204F-4930-A02C-A0C078863126}" presName="vertSpace2b" presStyleCnt="0"/>
      <dgm:spPr/>
    </dgm:pt>
    <dgm:pt modelId="{732EE1D2-AFD8-4C8F-9ED5-751D07399E5F}" type="pres">
      <dgm:prSet presAssocID="{2819BD61-4266-484E-9F00-DEF04B1E5CD2}" presName="horz2" presStyleCnt="0"/>
      <dgm:spPr/>
    </dgm:pt>
    <dgm:pt modelId="{6B8EA8AC-C2C5-46CB-AACD-B3A3824C6FCD}" type="pres">
      <dgm:prSet presAssocID="{2819BD61-4266-484E-9F00-DEF04B1E5CD2}" presName="horzSpace2" presStyleCnt="0"/>
      <dgm:spPr/>
    </dgm:pt>
    <dgm:pt modelId="{62195C6D-E3ED-4346-B920-86364C5BD2DA}" type="pres">
      <dgm:prSet presAssocID="{2819BD61-4266-484E-9F00-DEF04B1E5CD2}" presName="tx2" presStyleLbl="revTx" presStyleIdx="5" presStyleCnt="12"/>
      <dgm:spPr/>
      <dgm:t>
        <a:bodyPr/>
        <a:lstStyle/>
        <a:p>
          <a:endParaRPr lang="da-DK"/>
        </a:p>
      </dgm:t>
    </dgm:pt>
    <dgm:pt modelId="{030F2D9A-7406-45ED-8324-317E040A37E2}" type="pres">
      <dgm:prSet presAssocID="{2819BD61-4266-484E-9F00-DEF04B1E5CD2}" presName="vert2" presStyleCnt="0"/>
      <dgm:spPr/>
    </dgm:pt>
    <dgm:pt modelId="{35175FC0-F4CB-4839-819B-9C8E49443C76}" type="pres">
      <dgm:prSet presAssocID="{2819BD61-4266-484E-9F00-DEF04B1E5CD2}" presName="thinLine2b" presStyleLbl="callout" presStyleIdx="4" presStyleCnt="11"/>
      <dgm:spPr/>
    </dgm:pt>
    <dgm:pt modelId="{C735E547-6697-4B91-AFA9-5BC605864359}" type="pres">
      <dgm:prSet presAssocID="{2819BD61-4266-484E-9F00-DEF04B1E5CD2}" presName="vertSpace2b" presStyleCnt="0"/>
      <dgm:spPr/>
    </dgm:pt>
    <dgm:pt modelId="{DB587526-309B-421E-A4B7-99674C1D535F}" type="pres">
      <dgm:prSet presAssocID="{D3A8BBCB-AAA2-4876-96E6-B0EA7C64938A}" presName="horz2" presStyleCnt="0"/>
      <dgm:spPr/>
    </dgm:pt>
    <dgm:pt modelId="{DB32773E-0EF4-46DA-9CD8-0441E0C668DA}" type="pres">
      <dgm:prSet presAssocID="{D3A8BBCB-AAA2-4876-96E6-B0EA7C64938A}" presName="horzSpace2" presStyleCnt="0"/>
      <dgm:spPr/>
    </dgm:pt>
    <dgm:pt modelId="{7A7A59D3-85B0-4E14-AAFB-F77E4107DC9D}" type="pres">
      <dgm:prSet presAssocID="{D3A8BBCB-AAA2-4876-96E6-B0EA7C64938A}" presName="tx2" presStyleLbl="revTx" presStyleIdx="6" presStyleCnt="12"/>
      <dgm:spPr/>
      <dgm:t>
        <a:bodyPr/>
        <a:lstStyle/>
        <a:p>
          <a:endParaRPr lang="da-DK"/>
        </a:p>
      </dgm:t>
    </dgm:pt>
    <dgm:pt modelId="{B7DF022F-0AEC-419F-A4B1-86FE209CEF05}" type="pres">
      <dgm:prSet presAssocID="{D3A8BBCB-AAA2-4876-96E6-B0EA7C64938A}" presName="vert2" presStyleCnt="0"/>
      <dgm:spPr/>
    </dgm:pt>
    <dgm:pt modelId="{7D9A4FB5-6BF2-44C4-9492-70DE77A86424}" type="pres">
      <dgm:prSet presAssocID="{D3A8BBCB-AAA2-4876-96E6-B0EA7C64938A}" presName="thinLine2b" presStyleLbl="callout" presStyleIdx="5" presStyleCnt="11"/>
      <dgm:spPr/>
    </dgm:pt>
    <dgm:pt modelId="{892F32CF-09B5-481C-8C13-D748978AC0C4}" type="pres">
      <dgm:prSet presAssocID="{D3A8BBCB-AAA2-4876-96E6-B0EA7C64938A}" presName="vertSpace2b" presStyleCnt="0"/>
      <dgm:spPr/>
    </dgm:pt>
    <dgm:pt modelId="{9B9AC611-C8CE-49F9-82D2-BB1139BE89DF}" type="pres">
      <dgm:prSet presAssocID="{48B7A0D3-CAD5-4663-B92D-836A9F67B66D}" presName="horz2" presStyleCnt="0"/>
      <dgm:spPr/>
    </dgm:pt>
    <dgm:pt modelId="{2DA52EB4-F26F-4C70-93CD-34E0EABA2631}" type="pres">
      <dgm:prSet presAssocID="{48B7A0D3-CAD5-4663-B92D-836A9F67B66D}" presName="horzSpace2" presStyleCnt="0"/>
      <dgm:spPr/>
    </dgm:pt>
    <dgm:pt modelId="{1B381AF4-A7C9-4F48-9060-CAF23965C356}" type="pres">
      <dgm:prSet presAssocID="{48B7A0D3-CAD5-4663-B92D-836A9F67B66D}" presName="tx2" presStyleLbl="revTx" presStyleIdx="7" presStyleCnt="12"/>
      <dgm:spPr/>
      <dgm:t>
        <a:bodyPr/>
        <a:lstStyle/>
        <a:p>
          <a:endParaRPr lang="da-DK"/>
        </a:p>
      </dgm:t>
    </dgm:pt>
    <dgm:pt modelId="{00EBD18B-CE5C-4885-A0F9-3AB16F31669F}" type="pres">
      <dgm:prSet presAssocID="{48B7A0D3-CAD5-4663-B92D-836A9F67B66D}" presName="vert2" presStyleCnt="0"/>
      <dgm:spPr/>
    </dgm:pt>
    <dgm:pt modelId="{57ABFA90-FEC0-479D-AE1F-640745F8D9C4}" type="pres">
      <dgm:prSet presAssocID="{48B7A0D3-CAD5-4663-B92D-836A9F67B66D}" presName="thinLine2b" presStyleLbl="callout" presStyleIdx="6" presStyleCnt="11"/>
      <dgm:spPr/>
    </dgm:pt>
    <dgm:pt modelId="{3C0D5F44-EB56-4F25-8F46-C38ACF11F4FD}" type="pres">
      <dgm:prSet presAssocID="{48B7A0D3-CAD5-4663-B92D-836A9F67B66D}" presName="vertSpace2b" presStyleCnt="0"/>
      <dgm:spPr/>
    </dgm:pt>
    <dgm:pt modelId="{9854876A-DCD0-4E42-92B5-1B007331A58C}" type="pres">
      <dgm:prSet presAssocID="{EAAA4826-A1E4-4BAB-9CBF-D6E85433AB2E}" presName="horz2" presStyleCnt="0"/>
      <dgm:spPr/>
    </dgm:pt>
    <dgm:pt modelId="{451D97BB-395C-4743-A6A6-7F2328E1EFC2}" type="pres">
      <dgm:prSet presAssocID="{EAAA4826-A1E4-4BAB-9CBF-D6E85433AB2E}" presName="horzSpace2" presStyleCnt="0"/>
      <dgm:spPr/>
    </dgm:pt>
    <dgm:pt modelId="{C00E7415-D827-476D-9D85-000FF7E16353}" type="pres">
      <dgm:prSet presAssocID="{EAAA4826-A1E4-4BAB-9CBF-D6E85433AB2E}" presName="tx2" presStyleLbl="revTx" presStyleIdx="8" presStyleCnt="12"/>
      <dgm:spPr/>
      <dgm:t>
        <a:bodyPr/>
        <a:lstStyle/>
        <a:p>
          <a:endParaRPr lang="da-DK"/>
        </a:p>
      </dgm:t>
    </dgm:pt>
    <dgm:pt modelId="{4237EF46-C005-4438-9A7C-32ABF15938B6}" type="pres">
      <dgm:prSet presAssocID="{EAAA4826-A1E4-4BAB-9CBF-D6E85433AB2E}" presName="vert2" presStyleCnt="0"/>
      <dgm:spPr/>
    </dgm:pt>
    <dgm:pt modelId="{70D2782E-28A7-4563-A658-F95435B68D2B}" type="pres">
      <dgm:prSet presAssocID="{EAAA4826-A1E4-4BAB-9CBF-D6E85433AB2E}" presName="thinLine2b" presStyleLbl="callout" presStyleIdx="7" presStyleCnt="11"/>
      <dgm:spPr/>
    </dgm:pt>
    <dgm:pt modelId="{BD0FC673-AA32-4D69-9D72-D152C5C25A09}" type="pres">
      <dgm:prSet presAssocID="{EAAA4826-A1E4-4BAB-9CBF-D6E85433AB2E}" presName="vertSpace2b" presStyleCnt="0"/>
      <dgm:spPr/>
    </dgm:pt>
    <dgm:pt modelId="{FF506CCE-CDAC-4EB8-95FB-0B6F9D04791C}" type="pres">
      <dgm:prSet presAssocID="{5C8F8DD5-C6B0-41D1-B1CD-4068FDB9FE69}" presName="horz2" presStyleCnt="0"/>
      <dgm:spPr/>
    </dgm:pt>
    <dgm:pt modelId="{32C622A6-6EED-4208-9ED3-863D3C1320D9}" type="pres">
      <dgm:prSet presAssocID="{5C8F8DD5-C6B0-41D1-B1CD-4068FDB9FE69}" presName="horzSpace2" presStyleCnt="0"/>
      <dgm:spPr/>
    </dgm:pt>
    <dgm:pt modelId="{AD9F2538-330A-454F-951F-1E3EB5C95944}" type="pres">
      <dgm:prSet presAssocID="{5C8F8DD5-C6B0-41D1-B1CD-4068FDB9FE69}" presName="tx2" presStyleLbl="revTx" presStyleIdx="9" presStyleCnt="12"/>
      <dgm:spPr/>
      <dgm:t>
        <a:bodyPr/>
        <a:lstStyle/>
        <a:p>
          <a:endParaRPr lang="da-DK"/>
        </a:p>
      </dgm:t>
    </dgm:pt>
    <dgm:pt modelId="{7BDB9DD1-1CB0-410E-AFF3-EF25935C18A4}" type="pres">
      <dgm:prSet presAssocID="{5C8F8DD5-C6B0-41D1-B1CD-4068FDB9FE69}" presName="vert2" presStyleCnt="0"/>
      <dgm:spPr/>
    </dgm:pt>
    <dgm:pt modelId="{6BAAB2AD-EC5A-4E6F-9964-542370DFED39}" type="pres">
      <dgm:prSet presAssocID="{5C8F8DD5-C6B0-41D1-B1CD-4068FDB9FE69}" presName="thinLine2b" presStyleLbl="callout" presStyleIdx="8" presStyleCnt="11"/>
      <dgm:spPr/>
    </dgm:pt>
    <dgm:pt modelId="{1654D2A2-6C6C-4C9A-8B9E-6E0EAA17B862}" type="pres">
      <dgm:prSet presAssocID="{5C8F8DD5-C6B0-41D1-B1CD-4068FDB9FE69}" presName="vertSpace2b" presStyleCnt="0"/>
      <dgm:spPr/>
    </dgm:pt>
    <dgm:pt modelId="{45F71241-30CE-4477-A583-83AE4AA82CB6}" type="pres">
      <dgm:prSet presAssocID="{81BD1B26-DF39-4E0E-A444-1660A59A95CE}" presName="horz2" presStyleCnt="0"/>
      <dgm:spPr/>
    </dgm:pt>
    <dgm:pt modelId="{328EF29A-5F5F-4508-9A5C-20643D9D0E84}" type="pres">
      <dgm:prSet presAssocID="{81BD1B26-DF39-4E0E-A444-1660A59A95CE}" presName="horzSpace2" presStyleCnt="0"/>
      <dgm:spPr/>
    </dgm:pt>
    <dgm:pt modelId="{B24C2640-C388-4649-ACB1-0486B250FF00}" type="pres">
      <dgm:prSet presAssocID="{81BD1B26-DF39-4E0E-A444-1660A59A95CE}" presName="tx2" presStyleLbl="revTx" presStyleIdx="10" presStyleCnt="12"/>
      <dgm:spPr/>
      <dgm:t>
        <a:bodyPr/>
        <a:lstStyle/>
        <a:p>
          <a:endParaRPr lang="da-DK"/>
        </a:p>
      </dgm:t>
    </dgm:pt>
    <dgm:pt modelId="{E5DDD78B-7954-44A7-BD34-3BBB3B409ECA}" type="pres">
      <dgm:prSet presAssocID="{81BD1B26-DF39-4E0E-A444-1660A59A95CE}" presName="vert2" presStyleCnt="0"/>
      <dgm:spPr/>
    </dgm:pt>
    <dgm:pt modelId="{5E0C1204-0A6B-4CD3-848C-9F98178304CB}" type="pres">
      <dgm:prSet presAssocID="{81BD1B26-DF39-4E0E-A444-1660A59A95CE}" presName="thinLine2b" presStyleLbl="callout" presStyleIdx="9" presStyleCnt="11"/>
      <dgm:spPr/>
      <dgm:t>
        <a:bodyPr/>
        <a:lstStyle/>
        <a:p>
          <a:endParaRPr lang="da-DK"/>
        </a:p>
      </dgm:t>
    </dgm:pt>
    <dgm:pt modelId="{A23C9BCF-57CF-4AAC-A624-B4BB0FAF45E1}" type="pres">
      <dgm:prSet presAssocID="{81BD1B26-DF39-4E0E-A444-1660A59A95CE}" presName="vertSpace2b" presStyleCnt="0"/>
      <dgm:spPr/>
    </dgm:pt>
    <dgm:pt modelId="{CD9F61CC-FC12-4FA0-A3FC-8850FA145B97}" type="pres">
      <dgm:prSet presAssocID="{6C26229E-AE2D-4827-A1A6-656331D26BC3}" presName="horz2" presStyleCnt="0"/>
      <dgm:spPr/>
    </dgm:pt>
    <dgm:pt modelId="{A67BD32E-0E6F-4CF4-8368-001DF6DCD7A1}" type="pres">
      <dgm:prSet presAssocID="{6C26229E-AE2D-4827-A1A6-656331D26BC3}" presName="horzSpace2" presStyleCnt="0"/>
      <dgm:spPr/>
    </dgm:pt>
    <dgm:pt modelId="{045BF0C1-2355-49A7-BE89-2AEDF97ADAA5}" type="pres">
      <dgm:prSet presAssocID="{6C26229E-AE2D-4827-A1A6-656331D26BC3}" presName="tx2" presStyleLbl="revTx" presStyleIdx="11" presStyleCnt="12"/>
      <dgm:spPr/>
      <dgm:t>
        <a:bodyPr/>
        <a:lstStyle/>
        <a:p>
          <a:endParaRPr lang="da-DK"/>
        </a:p>
      </dgm:t>
    </dgm:pt>
    <dgm:pt modelId="{0F41603F-3E55-4A84-9296-7E6DDCE72B82}" type="pres">
      <dgm:prSet presAssocID="{6C26229E-AE2D-4827-A1A6-656331D26BC3}" presName="vert2" presStyleCnt="0"/>
      <dgm:spPr/>
    </dgm:pt>
    <dgm:pt modelId="{A8020CB4-47B0-43A1-ACE5-98B7598E89F3}" type="pres">
      <dgm:prSet presAssocID="{6C26229E-AE2D-4827-A1A6-656331D26BC3}" presName="thinLine2b" presStyleLbl="callout" presStyleIdx="10" presStyleCnt="11" custLinFactX="17308" custLinFactY="500000" custLinFactNeighborX="100000" custLinFactNeighborY="574759"/>
      <dgm:spPr/>
    </dgm:pt>
    <dgm:pt modelId="{03F1CCAC-5E57-478A-9913-ADE624B56D36}" type="pres">
      <dgm:prSet presAssocID="{6C26229E-AE2D-4827-A1A6-656331D26BC3}" presName="vertSpace2b" presStyleCnt="0"/>
      <dgm:spPr/>
    </dgm:pt>
  </dgm:ptLst>
  <dgm:cxnLst>
    <dgm:cxn modelId="{F8CC0204-BBFA-4C21-86B6-673A668C13F2}" type="presOf" srcId="{BFF0A680-0277-4251-9D28-CCA7C0741327}" destId="{5CEBC8DE-1152-4028-BB05-95C3BCBFEA8E}"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4D3E3406-7C18-437D-964D-8CFBF3EC9E27}" type="presOf" srcId="{81BD1B26-DF39-4E0E-A444-1660A59A95CE}" destId="{B24C2640-C388-4649-ACB1-0486B250FF00}" srcOrd="0" destOrd="0" presId="urn:microsoft.com/office/officeart/2008/layout/LinedList"/>
    <dgm:cxn modelId="{3E46CCBA-9CB6-4895-BF11-92E639109CD2}" srcId="{BFF0A680-0277-4251-9D28-CCA7C0741327}" destId="{6C26229E-AE2D-4827-A1A6-656331D26BC3}" srcOrd="10" destOrd="0" parTransId="{C2633842-F163-4B99-BB6F-A39F73DB046E}" sibTransId="{ECAFA9C4-A9D8-4809-9214-814E867FA49F}"/>
    <dgm:cxn modelId="{C8E3E15F-5094-4DA5-9536-720A7484EC53}" srcId="{BFF0A680-0277-4251-9D28-CCA7C0741327}" destId="{81BD1B26-DF39-4E0E-A444-1660A59A95CE}" srcOrd="9" destOrd="0" parTransId="{0B10C642-5033-4422-BA9A-2D957F674EDE}" sibTransId="{805A09E3-0BF2-4F03-801E-016E0FADF593}"/>
    <dgm:cxn modelId="{D038F3BF-40D7-4AAD-BAA0-FCF7D936C655}" srcId="{BFF0A680-0277-4251-9D28-CCA7C0741327}" destId="{D3A8BBCB-AAA2-4876-96E6-B0EA7C64938A}" srcOrd="5" destOrd="0" parTransId="{D7682F22-598F-4D1F-BDA6-CF45AFD9FF81}" sibTransId="{79C8E7ED-02DD-4CC8-86B4-5584554C6A10}"/>
    <dgm:cxn modelId="{D413E91D-C421-4066-A9B3-1FB6BB5F29C5}" srcId="{BFF0A680-0277-4251-9D28-CCA7C0741327}" destId="{48B7A0D3-CAD5-4663-B92D-836A9F67B66D}" srcOrd="6" destOrd="0" parTransId="{97FEF4E6-14EC-43AB-9E66-9FA4A80A81C1}" sibTransId="{110CAA67-6E0A-46F4-A220-39F1AFB6BEBC}"/>
    <dgm:cxn modelId="{9237FC31-523D-49AE-BDCF-EF2E30D77579}" type="presOf" srcId="{CC9B09BE-779B-4595-9F5E-D0CF7B4FEBB0}" destId="{12F8273C-DE87-477E-BAE8-A34A8DA41083}" srcOrd="0" destOrd="0" presId="urn:microsoft.com/office/officeart/2008/layout/LinedList"/>
    <dgm:cxn modelId="{BDB31EBE-5592-4662-9ED5-8F11DFBB72D5}" type="presOf" srcId="{6C26229E-AE2D-4827-A1A6-656331D26BC3}" destId="{045BF0C1-2355-49A7-BE89-2AEDF97ADAA5}" srcOrd="0" destOrd="0" presId="urn:microsoft.com/office/officeart/2008/layout/LinedList"/>
    <dgm:cxn modelId="{42BEC214-8767-49CE-B2CF-744B77729450}" type="presOf" srcId="{DAB786D9-6BA0-452B-AEEC-3516A63A2EEF}" destId="{6DF7BB97-E8C6-494F-886E-DBAF66F52A70}" srcOrd="0" destOrd="0" presId="urn:microsoft.com/office/officeart/2008/layout/LinedList"/>
    <dgm:cxn modelId="{B73A9E1E-EC92-4B7B-932B-E73FB7A42D22}" srcId="{BFF0A680-0277-4251-9D28-CCA7C0741327}" destId="{5C8F8DD5-C6B0-41D1-B1CD-4068FDB9FE69}" srcOrd="8" destOrd="0" parTransId="{E955E67C-F6D4-4BEC-B1C2-4C4671BFE9B6}" sibTransId="{36CF9071-71C6-4496-AC30-66C53C59A15E}"/>
    <dgm:cxn modelId="{5C2A18B8-90E8-4045-AA73-F2E5FDE16AA9}" type="presOf" srcId="{EAAA4826-A1E4-4BAB-9CBF-D6E85433AB2E}" destId="{C00E7415-D827-476D-9D85-000FF7E16353}" srcOrd="0" destOrd="0" presId="urn:microsoft.com/office/officeart/2008/layout/LinedList"/>
    <dgm:cxn modelId="{0BE821AB-F3D2-48CE-864B-63BD56953DCF}" type="presOf" srcId="{82D6501F-204F-4930-A02C-A0C078863126}" destId="{78AB4A41-79DD-48A9-88BF-991BD3B102A6}" srcOrd="0" destOrd="0" presId="urn:microsoft.com/office/officeart/2008/layout/LinedList"/>
    <dgm:cxn modelId="{EB69BB20-E3C6-4CE5-9671-64BAABAD87C1}" srcId="{BFF0A680-0277-4251-9D28-CCA7C0741327}" destId="{CC9B09BE-779B-4595-9F5E-D0CF7B4FEBB0}" srcOrd="1" destOrd="0" parTransId="{98A39AB7-DC8A-43DD-993A-90122A14EA34}" sibTransId="{2400F7BE-0FF2-4A3F-B8AC-11555449814F}"/>
    <dgm:cxn modelId="{D6432F34-3B6F-42A6-B774-8738A10F8BBA}" type="presOf" srcId="{D3A8BBCB-AAA2-4876-96E6-B0EA7C64938A}" destId="{7A7A59D3-85B0-4E14-AAFB-F77E4107DC9D}"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3426FE19-398B-4E6C-8CF5-A4127DC14716}" type="presOf" srcId="{0FA83489-83AA-4793-99DE-3D65AB50861C}" destId="{F1C1C263-DF7B-489A-93D7-75A8354D133B}" srcOrd="0" destOrd="0" presId="urn:microsoft.com/office/officeart/2008/layout/LinedList"/>
    <dgm:cxn modelId="{ED1A9A5D-8551-424C-89C7-EB0B447697A6}" srcId="{BFF0A680-0277-4251-9D28-CCA7C0741327}" destId="{2819BD61-4266-484E-9F00-DEF04B1E5CD2}" srcOrd="4" destOrd="0" parTransId="{95E1B357-3911-468C-AA1D-20DAE918061F}" sibTransId="{859AE6B6-06AD-4F1A-BAFF-F32BFC05D4DA}"/>
    <dgm:cxn modelId="{5FCEDF6F-41BC-4338-9899-9A578909CE70}" type="presOf" srcId="{2819BD61-4266-484E-9F00-DEF04B1E5CD2}" destId="{62195C6D-E3ED-4346-B920-86364C5BD2DA}" srcOrd="0" destOrd="0" presId="urn:microsoft.com/office/officeart/2008/layout/LinedList"/>
    <dgm:cxn modelId="{04CB565C-96A2-497B-85E9-C16EF09D6688}" type="presOf" srcId="{5C8F8DD5-C6B0-41D1-B1CD-4068FDB9FE69}" destId="{AD9F2538-330A-454F-951F-1E3EB5C95944}" srcOrd="0" destOrd="0" presId="urn:microsoft.com/office/officeart/2008/layout/LinedList"/>
    <dgm:cxn modelId="{A57A31E6-A77F-4434-8D01-E07CA658B70F}" srcId="{BFF0A680-0277-4251-9D28-CCA7C0741327}" destId="{EAAA4826-A1E4-4BAB-9CBF-D6E85433AB2E}" srcOrd="7" destOrd="0" parTransId="{D3B6FC26-6D38-4DCB-9E65-CFB84B77F004}" sibTransId="{A9B2B512-E103-46A0-9973-8C0658A59778}"/>
    <dgm:cxn modelId="{E44C455F-A7A8-4512-ACBB-303938DE848C}" type="presOf" srcId="{48B7A0D3-CAD5-4663-B92D-836A9F67B66D}" destId="{1B381AF4-A7C9-4F48-9060-CAF23965C356}"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438ECF83-8A5F-4CD1-A5B2-3227909CF3AB}" srcId="{0FA83489-83AA-4793-99DE-3D65AB50861C}" destId="{BFF0A680-0277-4251-9D28-CCA7C0741327}" srcOrd="0" destOrd="0" parTransId="{1EE9E32B-FE7A-463C-9AA9-E690FE4D8CF1}" sibTransId="{0C2C03F8-3AA4-4E41-A2BA-0DA42FA48352}"/>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34A0F939-5375-4AE9-882B-2B823413276D}" type="presParOf" srcId="{A6BBAC32-D34D-41CC-B621-B81E193FB30F}" destId="{732EE1D2-AFD8-4C8F-9ED5-751D07399E5F}" srcOrd="13" destOrd="0" presId="urn:microsoft.com/office/officeart/2008/layout/LinedList"/>
    <dgm:cxn modelId="{403D8D0B-DE2B-488A-98D8-3720824BB076}" type="presParOf" srcId="{732EE1D2-AFD8-4C8F-9ED5-751D07399E5F}" destId="{6B8EA8AC-C2C5-46CB-AACD-B3A3824C6FCD}" srcOrd="0" destOrd="0" presId="urn:microsoft.com/office/officeart/2008/layout/LinedList"/>
    <dgm:cxn modelId="{3600E575-70D3-4F84-90CA-7E5BD6E16DC2}" type="presParOf" srcId="{732EE1D2-AFD8-4C8F-9ED5-751D07399E5F}" destId="{62195C6D-E3ED-4346-B920-86364C5BD2DA}" srcOrd="1" destOrd="0" presId="urn:microsoft.com/office/officeart/2008/layout/LinedList"/>
    <dgm:cxn modelId="{2800EB00-217F-4A62-90C2-86AC7EEE18BC}" type="presParOf" srcId="{732EE1D2-AFD8-4C8F-9ED5-751D07399E5F}" destId="{030F2D9A-7406-45ED-8324-317E040A37E2}" srcOrd="2" destOrd="0" presId="urn:microsoft.com/office/officeart/2008/layout/LinedList"/>
    <dgm:cxn modelId="{08844DEE-C94D-4A85-B7AB-32B9A33C6215}" type="presParOf" srcId="{A6BBAC32-D34D-41CC-B621-B81E193FB30F}" destId="{35175FC0-F4CB-4839-819B-9C8E49443C76}" srcOrd="14" destOrd="0" presId="urn:microsoft.com/office/officeart/2008/layout/LinedList"/>
    <dgm:cxn modelId="{BDB39E69-4E10-4542-A07A-69ED28316132}" type="presParOf" srcId="{A6BBAC32-D34D-41CC-B621-B81E193FB30F}" destId="{C735E547-6697-4B91-AFA9-5BC605864359}" srcOrd="15" destOrd="0" presId="urn:microsoft.com/office/officeart/2008/layout/LinedList"/>
    <dgm:cxn modelId="{616FE784-1DE1-43EB-9655-CEE63DCEA755}" type="presParOf" srcId="{A6BBAC32-D34D-41CC-B621-B81E193FB30F}" destId="{DB587526-309B-421E-A4B7-99674C1D535F}" srcOrd="16" destOrd="0" presId="urn:microsoft.com/office/officeart/2008/layout/LinedList"/>
    <dgm:cxn modelId="{7235ACC0-F824-493A-A7B6-A743FAF1363A}" type="presParOf" srcId="{DB587526-309B-421E-A4B7-99674C1D535F}" destId="{DB32773E-0EF4-46DA-9CD8-0441E0C668DA}" srcOrd="0" destOrd="0" presId="urn:microsoft.com/office/officeart/2008/layout/LinedList"/>
    <dgm:cxn modelId="{AB0798FB-48E9-499A-B50F-3ECB048DBBB5}" type="presParOf" srcId="{DB587526-309B-421E-A4B7-99674C1D535F}" destId="{7A7A59D3-85B0-4E14-AAFB-F77E4107DC9D}" srcOrd="1" destOrd="0" presId="urn:microsoft.com/office/officeart/2008/layout/LinedList"/>
    <dgm:cxn modelId="{8CFBC538-D575-4EDB-94C6-15DA447E613C}" type="presParOf" srcId="{DB587526-309B-421E-A4B7-99674C1D535F}" destId="{B7DF022F-0AEC-419F-A4B1-86FE209CEF05}" srcOrd="2" destOrd="0" presId="urn:microsoft.com/office/officeart/2008/layout/LinedList"/>
    <dgm:cxn modelId="{07BC9BE2-5203-43C2-8B74-C76452B8963A}" type="presParOf" srcId="{A6BBAC32-D34D-41CC-B621-B81E193FB30F}" destId="{7D9A4FB5-6BF2-44C4-9492-70DE77A86424}" srcOrd="17" destOrd="0" presId="urn:microsoft.com/office/officeart/2008/layout/LinedList"/>
    <dgm:cxn modelId="{BBF152A7-D830-4663-A8BD-539D1E45A1EE}" type="presParOf" srcId="{A6BBAC32-D34D-41CC-B621-B81E193FB30F}" destId="{892F32CF-09B5-481C-8C13-D748978AC0C4}" srcOrd="18" destOrd="0" presId="urn:microsoft.com/office/officeart/2008/layout/LinedList"/>
    <dgm:cxn modelId="{76D8B61B-32D2-4FF7-93B0-EE6395BC07CD}" type="presParOf" srcId="{A6BBAC32-D34D-41CC-B621-B81E193FB30F}" destId="{9B9AC611-C8CE-49F9-82D2-BB1139BE89DF}" srcOrd="19" destOrd="0" presId="urn:microsoft.com/office/officeart/2008/layout/LinedList"/>
    <dgm:cxn modelId="{E6E716D8-AA40-4343-9BD6-CB4F41C51881}" type="presParOf" srcId="{9B9AC611-C8CE-49F9-82D2-BB1139BE89DF}" destId="{2DA52EB4-F26F-4C70-93CD-34E0EABA2631}" srcOrd="0" destOrd="0" presId="urn:microsoft.com/office/officeart/2008/layout/LinedList"/>
    <dgm:cxn modelId="{D95D85A7-ACE9-4032-8F8C-3D47D60D6CB9}" type="presParOf" srcId="{9B9AC611-C8CE-49F9-82D2-BB1139BE89DF}" destId="{1B381AF4-A7C9-4F48-9060-CAF23965C356}" srcOrd="1" destOrd="0" presId="urn:microsoft.com/office/officeart/2008/layout/LinedList"/>
    <dgm:cxn modelId="{4450870D-1041-4ABB-A154-39D4C8412DCC}" type="presParOf" srcId="{9B9AC611-C8CE-49F9-82D2-BB1139BE89DF}" destId="{00EBD18B-CE5C-4885-A0F9-3AB16F31669F}" srcOrd="2" destOrd="0" presId="urn:microsoft.com/office/officeart/2008/layout/LinedList"/>
    <dgm:cxn modelId="{CB72EF3C-0470-4E71-8A6F-4750E357142D}" type="presParOf" srcId="{A6BBAC32-D34D-41CC-B621-B81E193FB30F}" destId="{57ABFA90-FEC0-479D-AE1F-640745F8D9C4}" srcOrd="20" destOrd="0" presId="urn:microsoft.com/office/officeart/2008/layout/LinedList"/>
    <dgm:cxn modelId="{67AB31A4-FC16-4353-A730-3CBEB18A369B}" type="presParOf" srcId="{A6BBAC32-D34D-41CC-B621-B81E193FB30F}" destId="{3C0D5F44-EB56-4F25-8F46-C38ACF11F4FD}" srcOrd="21" destOrd="0" presId="urn:microsoft.com/office/officeart/2008/layout/LinedList"/>
    <dgm:cxn modelId="{4E5518FF-83E8-43C5-B6B9-7605F7C53D43}" type="presParOf" srcId="{A6BBAC32-D34D-41CC-B621-B81E193FB30F}" destId="{9854876A-DCD0-4E42-92B5-1B007331A58C}" srcOrd="22" destOrd="0" presId="urn:microsoft.com/office/officeart/2008/layout/LinedList"/>
    <dgm:cxn modelId="{FB637518-BA50-45E7-A051-0EF1A3186FEC}" type="presParOf" srcId="{9854876A-DCD0-4E42-92B5-1B007331A58C}" destId="{451D97BB-395C-4743-A6A6-7F2328E1EFC2}" srcOrd="0" destOrd="0" presId="urn:microsoft.com/office/officeart/2008/layout/LinedList"/>
    <dgm:cxn modelId="{994396E2-E887-400F-8253-411320B1EEEA}" type="presParOf" srcId="{9854876A-DCD0-4E42-92B5-1B007331A58C}" destId="{C00E7415-D827-476D-9D85-000FF7E16353}" srcOrd="1" destOrd="0" presId="urn:microsoft.com/office/officeart/2008/layout/LinedList"/>
    <dgm:cxn modelId="{9DF5ACE2-8852-4994-A950-D3C3B7FF341A}" type="presParOf" srcId="{9854876A-DCD0-4E42-92B5-1B007331A58C}" destId="{4237EF46-C005-4438-9A7C-32ABF15938B6}" srcOrd="2" destOrd="0" presId="urn:microsoft.com/office/officeart/2008/layout/LinedList"/>
    <dgm:cxn modelId="{7A26804A-C4D9-4ABF-8E94-3751119034F5}" type="presParOf" srcId="{A6BBAC32-D34D-41CC-B621-B81E193FB30F}" destId="{70D2782E-28A7-4563-A658-F95435B68D2B}" srcOrd="23" destOrd="0" presId="urn:microsoft.com/office/officeart/2008/layout/LinedList"/>
    <dgm:cxn modelId="{6ED92976-5D0C-4775-881B-42EC6244425C}" type="presParOf" srcId="{A6BBAC32-D34D-41CC-B621-B81E193FB30F}" destId="{BD0FC673-AA32-4D69-9D72-D152C5C25A09}" srcOrd="24" destOrd="0" presId="urn:microsoft.com/office/officeart/2008/layout/LinedList"/>
    <dgm:cxn modelId="{0794FD49-108D-407B-A7BA-B524820A4CEF}" type="presParOf" srcId="{A6BBAC32-D34D-41CC-B621-B81E193FB30F}" destId="{FF506CCE-CDAC-4EB8-95FB-0B6F9D04791C}" srcOrd="25" destOrd="0" presId="urn:microsoft.com/office/officeart/2008/layout/LinedList"/>
    <dgm:cxn modelId="{223F35C5-BA16-4316-8502-BE41AB863B34}" type="presParOf" srcId="{FF506CCE-CDAC-4EB8-95FB-0B6F9D04791C}" destId="{32C622A6-6EED-4208-9ED3-863D3C1320D9}" srcOrd="0" destOrd="0" presId="urn:microsoft.com/office/officeart/2008/layout/LinedList"/>
    <dgm:cxn modelId="{0238C7AC-7DDF-4947-A281-B110BB2428FE}" type="presParOf" srcId="{FF506CCE-CDAC-4EB8-95FB-0B6F9D04791C}" destId="{AD9F2538-330A-454F-951F-1E3EB5C95944}" srcOrd="1" destOrd="0" presId="urn:microsoft.com/office/officeart/2008/layout/LinedList"/>
    <dgm:cxn modelId="{56E67A63-D754-4ECD-B12D-B1E6FAC00759}" type="presParOf" srcId="{FF506CCE-CDAC-4EB8-95FB-0B6F9D04791C}" destId="{7BDB9DD1-1CB0-410E-AFF3-EF25935C18A4}" srcOrd="2" destOrd="0" presId="urn:microsoft.com/office/officeart/2008/layout/LinedList"/>
    <dgm:cxn modelId="{E6D9F800-9CBB-4E34-855C-CC8EE0BEB43F}" type="presParOf" srcId="{A6BBAC32-D34D-41CC-B621-B81E193FB30F}" destId="{6BAAB2AD-EC5A-4E6F-9964-542370DFED39}" srcOrd="26" destOrd="0" presId="urn:microsoft.com/office/officeart/2008/layout/LinedList"/>
    <dgm:cxn modelId="{2B1CB7BA-F838-4762-A966-E3511303B3C3}" type="presParOf" srcId="{A6BBAC32-D34D-41CC-B621-B81E193FB30F}" destId="{1654D2A2-6C6C-4C9A-8B9E-6E0EAA17B862}" srcOrd="27" destOrd="0" presId="urn:microsoft.com/office/officeart/2008/layout/LinedList"/>
    <dgm:cxn modelId="{5547792F-D107-4283-961A-0055E0789DBF}" type="presParOf" srcId="{A6BBAC32-D34D-41CC-B621-B81E193FB30F}" destId="{45F71241-30CE-4477-A583-83AE4AA82CB6}" srcOrd="28" destOrd="0" presId="urn:microsoft.com/office/officeart/2008/layout/LinedList"/>
    <dgm:cxn modelId="{5D585794-023A-4F19-A50D-46BEF9D3276C}" type="presParOf" srcId="{45F71241-30CE-4477-A583-83AE4AA82CB6}" destId="{328EF29A-5F5F-4508-9A5C-20643D9D0E84}" srcOrd="0" destOrd="0" presId="urn:microsoft.com/office/officeart/2008/layout/LinedList"/>
    <dgm:cxn modelId="{E00AFD06-2ECD-4410-99A0-B409A29C192E}" type="presParOf" srcId="{45F71241-30CE-4477-A583-83AE4AA82CB6}" destId="{B24C2640-C388-4649-ACB1-0486B250FF00}" srcOrd="1" destOrd="0" presId="urn:microsoft.com/office/officeart/2008/layout/LinedList"/>
    <dgm:cxn modelId="{E10D7570-D262-4846-9963-2CDC644C53D1}" type="presParOf" srcId="{45F71241-30CE-4477-A583-83AE4AA82CB6}" destId="{E5DDD78B-7954-44A7-BD34-3BBB3B409ECA}" srcOrd="2" destOrd="0" presId="urn:microsoft.com/office/officeart/2008/layout/LinedList"/>
    <dgm:cxn modelId="{945B20FE-E666-4B9A-A57F-684F4E44B152}" type="presParOf" srcId="{A6BBAC32-D34D-41CC-B621-B81E193FB30F}" destId="{5E0C1204-0A6B-4CD3-848C-9F98178304CB}" srcOrd="29" destOrd="0" presId="urn:microsoft.com/office/officeart/2008/layout/LinedList"/>
    <dgm:cxn modelId="{CE89933A-9265-4574-A2BE-63D34CDC01CE}" type="presParOf" srcId="{A6BBAC32-D34D-41CC-B621-B81E193FB30F}" destId="{A23C9BCF-57CF-4AAC-A624-B4BB0FAF45E1}" srcOrd="30" destOrd="0" presId="urn:microsoft.com/office/officeart/2008/layout/LinedList"/>
    <dgm:cxn modelId="{D68594DE-01DF-49C5-9C08-7F33FEB8DA47}" type="presParOf" srcId="{A6BBAC32-D34D-41CC-B621-B81E193FB30F}" destId="{CD9F61CC-FC12-4FA0-A3FC-8850FA145B97}" srcOrd="31" destOrd="0" presId="urn:microsoft.com/office/officeart/2008/layout/LinedList"/>
    <dgm:cxn modelId="{031DC36A-24D3-4F81-8EF9-3923F9187C62}" type="presParOf" srcId="{CD9F61CC-FC12-4FA0-A3FC-8850FA145B97}" destId="{A67BD32E-0E6F-4CF4-8368-001DF6DCD7A1}" srcOrd="0" destOrd="0" presId="urn:microsoft.com/office/officeart/2008/layout/LinedList"/>
    <dgm:cxn modelId="{81AB2F7B-82AA-47F8-9D04-44B816F7E667}" type="presParOf" srcId="{CD9F61CC-FC12-4FA0-A3FC-8850FA145B97}" destId="{045BF0C1-2355-49A7-BE89-2AEDF97ADAA5}" srcOrd="1" destOrd="0" presId="urn:microsoft.com/office/officeart/2008/layout/LinedList"/>
    <dgm:cxn modelId="{9C145E02-4B4C-471B-B4EE-C82EF0B87552}" type="presParOf" srcId="{CD9F61CC-FC12-4FA0-A3FC-8850FA145B97}" destId="{0F41603F-3E55-4A84-9296-7E6DDCE72B82}" srcOrd="2" destOrd="0" presId="urn:microsoft.com/office/officeart/2008/layout/LinedList"/>
    <dgm:cxn modelId="{91CBFF0F-2F04-48DB-A033-6339946B7FAF}" type="presParOf" srcId="{A6BBAC32-D34D-41CC-B621-B81E193FB30F}" destId="{A8020CB4-47B0-43A1-ACE5-98B7598E89F3}" srcOrd="32" destOrd="0" presId="urn:microsoft.com/office/officeart/2008/layout/LinedList"/>
    <dgm:cxn modelId="{6CE4FB67-0AD4-4EFA-82AC-929CAC6D34D0}" type="presParOf" srcId="{A6BBAC32-D34D-41CC-B621-B81E193FB30F}" destId="{03F1CCAC-5E57-478A-9913-ADE624B56D36}"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19.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smtClean="0"/>
            <a:t>16.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17.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smtClean="0"/>
            <a:t>18. Mødeplan 2020</a:t>
          </a:r>
          <a:endParaRPr lang="da-DK" sz="12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7728940F-4E3E-4FC1-9766-CA3B03396CCB}">
      <dgm:prSet phldrT="[Tekst]" custT="1"/>
      <dgm:spPr/>
      <dgm:t>
        <a:bodyPr/>
        <a:lstStyle/>
        <a:p>
          <a:r>
            <a:rPr lang="da-DK" sz="1200" dirty="0" smtClean="0"/>
            <a:t>11. Årsrapport  2019 Skibstrup Affaldscenter - Affald A/S</a:t>
          </a:r>
          <a:endParaRPr lang="da-DK" sz="1200" dirty="0"/>
        </a:p>
      </dgm:t>
    </dgm:pt>
    <dgm:pt modelId="{C220E7FC-C6EC-44F5-9533-A824D0F1C0A7}" type="parTrans" cxnId="{2FED1404-FCF4-4086-9581-CA1ABAEF7A03}">
      <dgm:prSet/>
      <dgm:spPr/>
      <dgm:t>
        <a:bodyPr/>
        <a:lstStyle/>
        <a:p>
          <a:endParaRPr lang="da-DK"/>
        </a:p>
      </dgm:t>
    </dgm:pt>
    <dgm:pt modelId="{1AA617E8-EF91-4878-BCC0-433BEB95CFE4}" type="sibTrans" cxnId="{2FED1404-FCF4-4086-9581-CA1ABAEF7A03}">
      <dgm:prSet/>
      <dgm:spPr/>
      <dgm:t>
        <a:bodyPr/>
        <a:lstStyle/>
        <a:p>
          <a:endParaRPr lang="da-DK"/>
        </a:p>
      </dgm:t>
    </dgm:pt>
    <dgm:pt modelId="{C2D17C06-4A69-4355-89E2-5CCC6DAE8609}">
      <dgm:prSet phldrT="[Tekst]" custT="1"/>
      <dgm:spPr/>
      <dgm:t>
        <a:bodyPr/>
        <a:lstStyle/>
        <a:p>
          <a:r>
            <a:rPr lang="da-DK" sz="1200" b="0" dirty="0" smtClean="0">
              <a:solidFill>
                <a:schemeClr val="tx1"/>
              </a:solidFill>
            </a:rPr>
            <a:t>15. Øvrige bestyrelser</a:t>
          </a:r>
          <a:endParaRPr lang="da-DK" sz="1200" dirty="0"/>
        </a:p>
      </dgm:t>
    </dgm:pt>
    <dgm:pt modelId="{D278286C-0370-49D4-B83F-D691F30E0895}" type="parTrans" cxnId="{6BD04AF4-02ED-43C6-BEB6-CD72FB251A9B}">
      <dgm:prSet/>
      <dgm:spPr/>
      <dgm:t>
        <a:bodyPr/>
        <a:lstStyle/>
        <a:p>
          <a:endParaRPr lang="da-DK"/>
        </a:p>
      </dgm:t>
    </dgm:pt>
    <dgm:pt modelId="{C5110354-5AE5-432E-9778-D480490F466F}" type="sibTrans" cxnId="{6BD04AF4-02ED-43C6-BEB6-CD72FB251A9B}">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F8228869-AE88-47CD-9E8A-B69BCCA92D87}" type="sibTrans" cxnId="{F297DBB1-0244-4409-A261-F55FBAF51C2A}">
      <dgm:prSet/>
      <dgm:spPr/>
      <dgm:t>
        <a:bodyPr/>
        <a:lstStyle/>
        <a:p>
          <a:endParaRPr lang="da-DK"/>
        </a:p>
      </dgm:t>
    </dgm:pt>
    <dgm:pt modelId="{AAE077DA-F7FB-4209-9CB2-64D25DB32648}" type="parTrans" cxnId="{F297DBB1-0244-4409-A261-F55FBAF51C2A}">
      <dgm:prSet/>
      <dgm:spPr/>
      <dgm:t>
        <a:bodyPr/>
        <a:lstStyle/>
        <a:p>
          <a:endParaRPr lang="da-DK"/>
        </a:p>
      </dgm:t>
    </dgm:pt>
    <dgm:pt modelId="{C6B04AC2-53FE-483F-A8B5-D3C33912B9AC}">
      <dgm:prSet phldrT="[Tekst]" custT="1"/>
      <dgm:spPr/>
      <dgm:t>
        <a:bodyPr/>
        <a:lstStyle/>
        <a:p>
          <a:r>
            <a:rPr lang="da-DK" sz="1200" b="0" dirty="0" smtClean="0">
              <a:solidFill>
                <a:schemeClr val="tx1"/>
              </a:solidFill>
            </a:rPr>
            <a:t>12. Kundeservice – status – Service A/S</a:t>
          </a:r>
          <a:endParaRPr lang="da-DK" sz="1200" dirty="0"/>
        </a:p>
      </dgm:t>
    </dgm:pt>
    <dgm:pt modelId="{CFF24507-B8E7-4765-9E54-86AFD44AF3CC}" type="parTrans" cxnId="{4B6D5EFB-E6ED-4A06-845F-28F635F1F2C4}">
      <dgm:prSet/>
      <dgm:spPr/>
      <dgm:t>
        <a:bodyPr/>
        <a:lstStyle/>
        <a:p>
          <a:endParaRPr lang="da-DK"/>
        </a:p>
      </dgm:t>
    </dgm:pt>
    <dgm:pt modelId="{A50BF859-C1D2-4B53-BAD4-0CD2F18CA4BE}" type="sibTrans" cxnId="{4B6D5EFB-E6ED-4A06-845F-28F635F1F2C4}">
      <dgm:prSet/>
      <dgm:spPr/>
      <dgm:t>
        <a:bodyPr/>
        <a:lstStyle/>
        <a:p>
          <a:endParaRPr lang="da-DK"/>
        </a:p>
      </dgm:t>
    </dgm:pt>
    <dgm:pt modelId="{D84E72CD-0075-42D3-A803-ADD3DE833C84}">
      <dgm:prSet phldrT="[Tekst]" custT="1"/>
      <dgm:spPr/>
      <dgm:t>
        <a:bodyPr/>
        <a:lstStyle/>
        <a:p>
          <a:r>
            <a:rPr lang="da-DK" sz="1200" dirty="0" smtClean="0"/>
            <a:t>13. Genbrugsplads på Energivej – Affald A/S</a:t>
          </a:r>
          <a:endParaRPr lang="da-DK" sz="1200" dirty="0"/>
        </a:p>
      </dgm:t>
    </dgm:pt>
    <dgm:pt modelId="{649E7F05-54DF-469F-899E-B14A8A75EDB0}" type="parTrans" cxnId="{9BCD6631-E4A1-4899-A51B-B490C45235DC}">
      <dgm:prSet/>
      <dgm:spPr/>
      <dgm:t>
        <a:bodyPr/>
        <a:lstStyle/>
        <a:p>
          <a:endParaRPr lang="da-DK"/>
        </a:p>
      </dgm:t>
    </dgm:pt>
    <dgm:pt modelId="{BAFEDE34-CB9A-4DE2-BF4F-B90D125EA753}" type="sibTrans" cxnId="{9BCD6631-E4A1-4899-A51B-B490C45235DC}">
      <dgm:prSet/>
      <dgm:spPr/>
      <dgm:t>
        <a:bodyPr/>
        <a:lstStyle/>
        <a:p>
          <a:endParaRPr lang="da-DK"/>
        </a:p>
      </dgm:t>
    </dgm:pt>
    <dgm:pt modelId="{D949E9F4-D656-4908-A64B-1B6D82011928}">
      <dgm:prSet phldrT="[Tekst]" custT="1"/>
      <dgm:spPr/>
      <dgm:t>
        <a:bodyPr/>
        <a:lstStyle/>
        <a:p>
          <a:r>
            <a:rPr lang="da-DK" sz="1200" dirty="0" smtClean="0"/>
            <a:t>14. Genbrugspladsen i en turbulent tid</a:t>
          </a:r>
          <a:endParaRPr lang="da-DK" sz="1200" dirty="0"/>
        </a:p>
      </dgm:t>
    </dgm:pt>
    <dgm:pt modelId="{1EAA126E-17E9-4EEB-89B1-EDFC0CC49CAA}" type="parTrans" cxnId="{A377F119-1731-4EAA-BED4-95BCF8B58194}">
      <dgm:prSet/>
      <dgm:spPr/>
      <dgm:t>
        <a:bodyPr/>
        <a:lstStyle/>
        <a:p>
          <a:endParaRPr lang="da-DK"/>
        </a:p>
      </dgm:t>
    </dgm:pt>
    <dgm:pt modelId="{03565EAD-9D45-4626-93E9-0C8CE10579E5}" type="sibTrans" cxnId="{A377F119-1731-4EAA-BED4-95BCF8B58194}">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2"/>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1"/>
      <dgm:spPr/>
      <dgm:t>
        <a:bodyPr/>
        <a:lstStyle/>
        <a:p>
          <a:endParaRPr lang="da-DK"/>
        </a:p>
      </dgm:t>
    </dgm:pt>
    <dgm:pt modelId="{A6BBAC32-D34D-41CC-B621-B81E193FB30F}" type="pres">
      <dgm:prSet presAssocID="{BFF0A680-0277-4251-9D28-CCA7C0741327}" presName="vert1" presStyleCnt="0"/>
      <dgm:spPr/>
    </dgm:pt>
    <dgm:pt modelId="{C59D1E1C-16EE-4991-A64B-A3B004948044}" type="pres">
      <dgm:prSet presAssocID="{7728940F-4E3E-4FC1-9766-CA3B03396CCB}" presName="vertSpace2a" presStyleCnt="0"/>
      <dgm:spPr/>
    </dgm:pt>
    <dgm:pt modelId="{1CE7FF92-6ADE-44BE-95FE-9A8ABEDE55FB}" type="pres">
      <dgm:prSet presAssocID="{7728940F-4E3E-4FC1-9766-CA3B03396CCB}" presName="horz2" presStyleCnt="0"/>
      <dgm:spPr/>
    </dgm:pt>
    <dgm:pt modelId="{B1844562-498C-48FE-B2ED-09967FC169B7}" type="pres">
      <dgm:prSet presAssocID="{7728940F-4E3E-4FC1-9766-CA3B03396CCB}" presName="horzSpace2" presStyleCnt="0"/>
      <dgm:spPr/>
    </dgm:pt>
    <dgm:pt modelId="{A3F4AE7B-A97C-44E8-B3EC-31CC9F6CCD00}" type="pres">
      <dgm:prSet presAssocID="{7728940F-4E3E-4FC1-9766-CA3B03396CCB}" presName="tx2" presStyleLbl="revTx" presStyleIdx="1" presStyleCnt="11" custScaleY="56429"/>
      <dgm:spPr/>
      <dgm:t>
        <a:bodyPr/>
        <a:lstStyle/>
        <a:p>
          <a:endParaRPr lang="da-DK"/>
        </a:p>
      </dgm:t>
    </dgm:pt>
    <dgm:pt modelId="{BDFA3153-F10F-4C0E-8C72-C126B6474F7E}" type="pres">
      <dgm:prSet presAssocID="{7728940F-4E3E-4FC1-9766-CA3B03396CCB}" presName="vert2" presStyleCnt="0"/>
      <dgm:spPr/>
    </dgm:pt>
    <dgm:pt modelId="{153A15C8-2B4A-428A-8728-0C74163AD443}" type="pres">
      <dgm:prSet presAssocID="{7728940F-4E3E-4FC1-9766-CA3B03396CCB}" presName="thinLine2b" presStyleLbl="callout" presStyleIdx="0" presStyleCnt="9"/>
      <dgm:spPr/>
    </dgm:pt>
    <dgm:pt modelId="{538693B0-B7EE-4FB7-A32A-E7B9C4E2B562}" type="pres">
      <dgm:prSet presAssocID="{7728940F-4E3E-4FC1-9766-CA3B03396CCB}" presName="vertSpace2b" presStyleCnt="0"/>
      <dgm:spPr/>
    </dgm:pt>
    <dgm:pt modelId="{BF659982-1365-4C8E-A635-784F45E9DF51}" type="pres">
      <dgm:prSet presAssocID="{C6B04AC2-53FE-483F-A8B5-D3C33912B9AC}" presName="horz2" presStyleCnt="0"/>
      <dgm:spPr/>
    </dgm:pt>
    <dgm:pt modelId="{B1FB5F75-2F4B-47EB-93AD-97A68395DFAB}" type="pres">
      <dgm:prSet presAssocID="{C6B04AC2-53FE-483F-A8B5-D3C33912B9AC}" presName="horzSpace2" presStyleCnt="0"/>
      <dgm:spPr/>
    </dgm:pt>
    <dgm:pt modelId="{51DC78F7-7473-46F2-BACF-14D9A7A29635}" type="pres">
      <dgm:prSet presAssocID="{C6B04AC2-53FE-483F-A8B5-D3C33912B9AC}" presName="tx2" presStyleLbl="revTx" presStyleIdx="2" presStyleCnt="11"/>
      <dgm:spPr/>
      <dgm:t>
        <a:bodyPr/>
        <a:lstStyle/>
        <a:p>
          <a:endParaRPr lang="da-DK"/>
        </a:p>
      </dgm:t>
    </dgm:pt>
    <dgm:pt modelId="{BBA0D05C-BBAE-4605-B1EC-A53551280C7C}" type="pres">
      <dgm:prSet presAssocID="{C6B04AC2-53FE-483F-A8B5-D3C33912B9AC}" presName="vert2" presStyleCnt="0"/>
      <dgm:spPr/>
    </dgm:pt>
    <dgm:pt modelId="{2BE84F0C-633B-4FE0-8B26-4102E7E45295}" type="pres">
      <dgm:prSet presAssocID="{C6B04AC2-53FE-483F-A8B5-D3C33912B9AC}" presName="thinLine2b" presStyleLbl="callout" presStyleIdx="1" presStyleCnt="9"/>
      <dgm:spPr/>
    </dgm:pt>
    <dgm:pt modelId="{98BE4C31-9FF3-4CCF-817E-A8EEAABA5B31}" type="pres">
      <dgm:prSet presAssocID="{C6B04AC2-53FE-483F-A8B5-D3C33912B9AC}" presName="vertSpace2b" presStyleCnt="0"/>
      <dgm:spPr/>
    </dgm:pt>
    <dgm:pt modelId="{7E7600B0-D511-49B6-AE1B-C33006AA0735}" type="pres">
      <dgm:prSet presAssocID="{D84E72CD-0075-42D3-A803-ADD3DE833C84}" presName="horz2" presStyleCnt="0"/>
      <dgm:spPr/>
    </dgm:pt>
    <dgm:pt modelId="{61A389CC-A45B-49F1-B094-5968F3190DCA}" type="pres">
      <dgm:prSet presAssocID="{D84E72CD-0075-42D3-A803-ADD3DE833C84}" presName="horzSpace2" presStyleCnt="0"/>
      <dgm:spPr/>
    </dgm:pt>
    <dgm:pt modelId="{6F32276B-26D1-417B-98D7-84F5C245CB98}" type="pres">
      <dgm:prSet presAssocID="{D84E72CD-0075-42D3-A803-ADD3DE833C84}" presName="tx2" presStyleLbl="revTx" presStyleIdx="3" presStyleCnt="11"/>
      <dgm:spPr/>
      <dgm:t>
        <a:bodyPr/>
        <a:lstStyle/>
        <a:p>
          <a:endParaRPr lang="da-DK"/>
        </a:p>
      </dgm:t>
    </dgm:pt>
    <dgm:pt modelId="{725D5D5B-31CB-46F6-99ED-8CC5F3B521DA}" type="pres">
      <dgm:prSet presAssocID="{D84E72CD-0075-42D3-A803-ADD3DE833C84}" presName="vert2" presStyleCnt="0"/>
      <dgm:spPr/>
    </dgm:pt>
    <dgm:pt modelId="{5C813864-5CF2-47E7-BE51-2C615B5BCF71}" type="pres">
      <dgm:prSet presAssocID="{D84E72CD-0075-42D3-A803-ADD3DE833C84}" presName="thinLine2b" presStyleLbl="callout" presStyleIdx="2" presStyleCnt="9"/>
      <dgm:spPr/>
    </dgm:pt>
    <dgm:pt modelId="{383381B9-65F0-4B5C-A2BD-E8EC86E5DE1D}" type="pres">
      <dgm:prSet presAssocID="{D84E72CD-0075-42D3-A803-ADD3DE833C84}" presName="vertSpace2b" presStyleCnt="0"/>
      <dgm:spPr/>
    </dgm:pt>
    <dgm:pt modelId="{86D2F45E-5855-416A-B50A-908A8C68BE6F}" type="pres">
      <dgm:prSet presAssocID="{D949E9F4-D656-4908-A64B-1B6D82011928}" presName="horz2" presStyleCnt="0"/>
      <dgm:spPr/>
    </dgm:pt>
    <dgm:pt modelId="{1F8335F7-5323-4244-9D45-4296C45ACBB5}" type="pres">
      <dgm:prSet presAssocID="{D949E9F4-D656-4908-A64B-1B6D82011928}" presName="horzSpace2" presStyleCnt="0"/>
      <dgm:spPr/>
    </dgm:pt>
    <dgm:pt modelId="{C5206338-2523-4818-8F3C-C5FEB49F9793}" type="pres">
      <dgm:prSet presAssocID="{D949E9F4-D656-4908-A64B-1B6D82011928}" presName="tx2" presStyleLbl="revTx" presStyleIdx="4" presStyleCnt="11"/>
      <dgm:spPr/>
      <dgm:t>
        <a:bodyPr/>
        <a:lstStyle/>
        <a:p>
          <a:endParaRPr lang="da-DK"/>
        </a:p>
      </dgm:t>
    </dgm:pt>
    <dgm:pt modelId="{67C30108-464D-44AA-A82F-B815D572F030}" type="pres">
      <dgm:prSet presAssocID="{D949E9F4-D656-4908-A64B-1B6D82011928}" presName="vert2" presStyleCnt="0"/>
      <dgm:spPr/>
    </dgm:pt>
    <dgm:pt modelId="{D1D262D0-5D39-48F1-B34F-26E381BF7411}" type="pres">
      <dgm:prSet presAssocID="{D949E9F4-D656-4908-A64B-1B6D82011928}" presName="thinLine2b" presStyleLbl="callout" presStyleIdx="3" presStyleCnt="9"/>
      <dgm:spPr/>
    </dgm:pt>
    <dgm:pt modelId="{C5DFB513-98CA-4D84-B7D3-8045CBDA5D8F}" type="pres">
      <dgm:prSet presAssocID="{D949E9F4-D656-4908-A64B-1B6D82011928}" presName="vertSpace2b" presStyleCnt="0"/>
      <dgm:spPr/>
    </dgm:pt>
    <dgm:pt modelId="{526BCECB-B78D-4E1D-A778-146388CF2524}" type="pres">
      <dgm:prSet presAssocID="{021DD5E9-59B8-4AE1-AC1A-20B1AEB77DE7}" presName="thickLine" presStyleLbl="alignNode1" presStyleIdx="1" presStyleCnt="2"/>
      <dgm:spPr/>
    </dgm:pt>
    <dgm:pt modelId="{000BEBFA-859D-4DFA-9EC1-FD8E1365DE30}" type="pres">
      <dgm:prSet presAssocID="{021DD5E9-59B8-4AE1-AC1A-20B1AEB77DE7}" presName="horz1" presStyleCnt="0"/>
      <dgm:spPr/>
    </dgm:pt>
    <dgm:pt modelId="{0E0DAAC9-F0C3-425B-9BBA-0F971258F2A7}" type="pres">
      <dgm:prSet presAssocID="{021DD5E9-59B8-4AE1-AC1A-20B1AEB77DE7}" presName="tx1" presStyleLbl="revTx" presStyleIdx="5" presStyleCnt="11"/>
      <dgm:spPr/>
      <dgm:t>
        <a:bodyPr/>
        <a:lstStyle/>
        <a:p>
          <a:endParaRPr lang="da-DK"/>
        </a:p>
      </dgm:t>
    </dgm:pt>
    <dgm:pt modelId="{585FBC49-E9D6-49C4-B433-B0753D497EA0}" type="pres">
      <dgm:prSet presAssocID="{021DD5E9-59B8-4AE1-AC1A-20B1AEB77DE7}" presName="vert1" presStyleCnt="0"/>
      <dgm:spPr/>
    </dgm:pt>
    <dgm:pt modelId="{4A208682-F3CA-4009-BD1F-51E567BD1341}" type="pres">
      <dgm:prSet presAssocID="{C2D17C06-4A69-4355-89E2-5CCC6DAE8609}" presName="vertSpace2a" presStyleCnt="0"/>
      <dgm:spPr/>
    </dgm:pt>
    <dgm:pt modelId="{B4A6FC5F-AA2F-40A2-BA5F-A38077591705}" type="pres">
      <dgm:prSet presAssocID="{C2D17C06-4A69-4355-89E2-5CCC6DAE8609}" presName="horz2" presStyleCnt="0"/>
      <dgm:spPr/>
    </dgm:pt>
    <dgm:pt modelId="{AD20AF44-1D65-4E64-93F9-A38391486AC3}" type="pres">
      <dgm:prSet presAssocID="{C2D17C06-4A69-4355-89E2-5CCC6DAE8609}" presName="horzSpace2" presStyleCnt="0"/>
      <dgm:spPr/>
    </dgm:pt>
    <dgm:pt modelId="{491A7B62-BDD3-4AA3-BE3E-3CE1097B533A}" type="pres">
      <dgm:prSet presAssocID="{C2D17C06-4A69-4355-89E2-5CCC6DAE8609}" presName="tx2" presStyleLbl="revTx" presStyleIdx="6" presStyleCnt="11"/>
      <dgm:spPr/>
      <dgm:t>
        <a:bodyPr/>
        <a:lstStyle/>
        <a:p>
          <a:endParaRPr lang="da-DK"/>
        </a:p>
      </dgm:t>
    </dgm:pt>
    <dgm:pt modelId="{E4F267DA-CCA2-4E4E-B19F-E33CAB0018E9}" type="pres">
      <dgm:prSet presAssocID="{C2D17C06-4A69-4355-89E2-5CCC6DAE8609}" presName="vert2" presStyleCnt="0"/>
      <dgm:spPr/>
    </dgm:pt>
    <dgm:pt modelId="{3AB0B74D-95E5-4BE2-B799-E813D4EB97D9}" type="pres">
      <dgm:prSet presAssocID="{C2D17C06-4A69-4355-89E2-5CCC6DAE8609}" presName="thinLine2b" presStyleLbl="callout" presStyleIdx="4" presStyleCnt="9"/>
      <dgm:spPr/>
    </dgm:pt>
    <dgm:pt modelId="{E53E4AE6-426D-483C-9B0C-F63D117132CA}" type="pres">
      <dgm:prSet presAssocID="{C2D17C06-4A69-4355-89E2-5CCC6DAE8609}"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7" presStyleCnt="11"/>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5" presStyleCnt="9"/>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8" presStyleCnt="11"/>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6" presStyleCnt="9"/>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9" presStyleCnt="11"/>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7" presStyleCnt="9"/>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0" presStyleCnt="11"/>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8" presStyleCnt="9"/>
      <dgm:spPr/>
    </dgm:pt>
    <dgm:pt modelId="{257E35CB-6789-4981-8C56-33E38A67F460}" type="pres">
      <dgm:prSet presAssocID="{F9FBC933-D84A-45D1-9BB6-A894B22296BB}" presName="vertSpace2b" presStyleCnt="0"/>
      <dgm:spPr/>
    </dgm:pt>
  </dgm:ptLst>
  <dgm:cxnLst>
    <dgm:cxn modelId="{438ECF83-8A5F-4CD1-A5B2-3227909CF3AB}" srcId="{0FA83489-83AA-4793-99DE-3D65AB50861C}" destId="{BFF0A680-0277-4251-9D28-CCA7C0741327}" srcOrd="0" destOrd="0" parTransId="{1EE9E32B-FE7A-463C-9AA9-E690FE4D8CF1}" sibTransId="{0C2C03F8-3AA4-4E41-A2BA-0DA42FA48352}"/>
    <dgm:cxn modelId="{B98DBB70-6DC4-4716-AA0C-4B7EC2F4144F}" type="presOf" srcId="{C2D17C06-4A69-4355-89E2-5CCC6DAE8609}" destId="{491A7B62-BDD3-4AA3-BE3E-3CE1097B533A}" srcOrd="0" destOrd="0" presId="urn:microsoft.com/office/officeart/2008/layout/LinedList"/>
    <dgm:cxn modelId="{4B6D5EFB-E6ED-4A06-845F-28F635F1F2C4}" srcId="{BFF0A680-0277-4251-9D28-CCA7C0741327}" destId="{C6B04AC2-53FE-483F-A8B5-D3C33912B9AC}" srcOrd="1" destOrd="0" parTransId="{CFF24507-B8E7-4765-9E54-86AFD44AF3CC}" sibTransId="{A50BF859-C1D2-4B53-BAD4-0CD2F18CA4BE}"/>
    <dgm:cxn modelId="{5BC3FDA8-A623-489B-A20B-1885E37C94C7}" type="presOf" srcId="{D949E9F4-D656-4908-A64B-1B6D82011928}" destId="{C5206338-2523-4818-8F3C-C5FEB49F9793}" srcOrd="0" destOrd="0" presId="urn:microsoft.com/office/officeart/2008/layout/LinedList"/>
    <dgm:cxn modelId="{E320F71E-F984-4889-8CEC-9244EBC3B51B}" srcId="{021DD5E9-59B8-4AE1-AC1A-20B1AEB77DE7}" destId="{3AEECFA9-6BC7-43D4-9A68-D7BEA0DCDD2D}" srcOrd="2" destOrd="0" parTransId="{0DCF7E04-9C58-40B3-8F11-2432578A72E6}" sibTransId="{04DE5100-81FF-4A19-86DA-F6C793316EF1}"/>
    <dgm:cxn modelId="{ECA1244F-4129-4906-AD59-13BAF1D5C6F2}" type="presOf" srcId="{C6B04AC2-53FE-483F-A8B5-D3C33912B9AC}" destId="{51DC78F7-7473-46F2-BACF-14D9A7A29635}" srcOrd="0" destOrd="0" presId="urn:microsoft.com/office/officeart/2008/layout/LinedList"/>
    <dgm:cxn modelId="{1B4A57D4-CEFF-4AF0-BB4A-46A575868773}" srcId="{021DD5E9-59B8-4AE1-AC1A-20B1AEB77DE7}" destId="{9F39B43F-7042-47A1-8941-DE50D3ABA357}" srcOrd="1" destOrd="0" parTransId="{A3DCFEBB-F49B-42C3-B8B0-F692F8167674}" sibTransId="{D56B175B-7A4C-48BB-87AE-3089E813FD9F}"/>
    <dgm:cxn modelId="{23A86CC2-160C-45EF-937C-F7323C8B2306}" srcId="{021DD5E9-59B8-4AE1-AC1A-20B1AEB77DE7}" destId="{F2591791-A4B4-4D29-B9C2-E6C796398661}" srcOrd="3" destOrd="0" parTransId="{72576528-0448-4555-90B0-D2BE58B4D12F}" sibTransId="{D33AB7C7-E7B0-4775-B65C-37867B6ABBF6}"/>
    <dgm:cxn modelId="{356963B5-81CC-4D22-9369-753D68318A86}" type="presOf" srcId="{7728940F-4E3E-4FC1-9766-CA3B03396CCB}" destId="{A3F4AE7B-A97C-44E8-B3EC-31CC9F6CCD00}" srcOrd="0" destOrd="0" presId="urn:microsoft.com/office/officeart/2008/layout/LinedList"/>
    <dgm:cxn modelId="{2FED1404-FCF4-4086-9581-CA1ABAEF7A03}" srcId="{BFF0A680-0277-4251-9D28-CCA7C0741327}" destId="{7728940F-4E3E-4FC1-9766-CA3B03396CCB}" srcOrd="0" destOrd="0" parTransId="{C220E7FC-C6EC-44F5-9533-A824D0F1C0A7}" sibTransId="{1AA617E8-EF91-4878-BCC0-433BEB95CFE4}"/>
    <dgm:cxn modelId="{6BD04AF4-02ED-43C6-BEB6-CD72FB251A9B}" srcId="{021DD5E9-59B8-4AE1-AC1A-20B1AEB77DE7}" destId="{C2D17C06-4A69-4355-89E2-5CCC6DAE8609}" srcOrd="0" destOrd="0" parTransId="{D278286C-0370-49D4-B83F-D691F30E0895}" sibTransId="{C5110354-5AE5-432E-9778-D480490F466F}"/>
    <dgm:cxn modelId="{2BA23C38-999E-48AC-888C-85ED54CBF8A9}" type="presOf" srcId="{9F39B43F-7042-47A1-8941-DE50D3ABA357}" destId="{4AFCEBE1-0BA1-4CFA-BD48-0530BDCA924C}" srcOrd="0" destOrd="0" presId="urn:microsoft.com/office/officeart/2008/layout/LinedList"/>
    <dgm:cxn modelId="{F297DBB1-0244-4409-A261-F55FBAF51C2A}" srcId="{0FA83489-83AA-4793-99DE-3D65AB50861C}" destId="{021DD5E9-59B8-4AE1-AC1A-20B1AEB77DE7}" srcOrd="1" destOrd="0" parTransId="{AAE077DA-F7FB-4209-9CB2-64D25DB32648}" sibTransId="{F8228869-AE88-47CD-9E8A-B69BCCA92D87}"/>
    <dgm:cxn modelId="{88B93BB2-BE69-4D44-BFB3-743C064DC857}" srcId="{021DD5E9-59B8-4AE1-AC1A-20B1AEB77DE7}" destId="{F9FBC933-D84A-45D1-9BB6-A894B22296BB}" srcOrd="4" destOrd="0" parTransId="{F9325B24-F840-44A5-BF0C-C90B25F5EEC0}" sibTransId="{CD0F3B22-E731-466B-B854-1C3625B882F2}"/>
    <dgm:cxn modelId="{A377F119-1731-4EAA-BED4-95BCF8B58194}" srcId="{BFF0A680-0277-4251-9D28-CCA7C0741327}" destId="{D949E9F4-D656-4908-A64B-1B6D82011928}" srcOrd="3" destOrd="0" parTransId="{1EAA126E-17E9-4EEB-89B1-EDFC0CC49CAA}" sibTransId="{03565EAD-9D45-4626-93E9-0C8CE10579E5}"/>
    <dgm:cxn modelId="{1D08F765-5E2E-4CF6-9C82-02A123CC107A}" type="presOf" srcId="{021DD5E9-59B8-4AE1-AC1A-20B1AEB77DE7}" destId="{0E0DAAC9-F0C3-425B-9BBA-0F971258F2A7}" srcOrd="0" destOrd="0" presId="urn:microsoft.com/office/officeart/2008/layout/LinedList"/>
    <dgm:cxn modelId="{4E5C9ED2-9B16-49CB-BA82-F8AC193C01C2}" type="presOf" srcId="{F2591791-A4B4-4D29-B9C2-E6C796398661}" destId="{01E08BDA-4DE3-48A7-86D9-A7C84396759E}"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FB4BED0E-26F3-4116-8B07-2B5D1DDCF636}" type="presOf" srcId="{F9FBC933-D84A-45D1-9BB6-A894B22296BB}" destId="{EE1E28A1-2086-4F45-BD7E-5DEFB59F08C9}" srcOrd="0" destOrd="0" presId="urn:microsoft.com/office/officeart/2008/layout/LinedList"/>
    <dgm:cxn modelId="{2196F22A-22B4-4777-9A86-E99157C4ED24}" type="presOf" srcId="{3AEECFA9-6BC7-43D4-9A68-D7BEA0DCDD2D}" destId="{D9EC8584-9EFC-45DF-A2B2-83604CB5E13E}" srcOrd="0" destOrd="0" presId="urn:microsoft.com/office/officeart/2008/layout/LinedList"/>
    <dgm:cxn modelId="{9BCD6631-E4A1-4899-A51B-B490C45235DC}" srcId="{BFF0A680-0277-4251-9D28-CCA7C0741327}" destId="{D84E72CD-0075-42D3-A803-ADD3DE833C84}" srcOrd="2" destOrd="0" parTransId="{649E7F05-54DF-469F-899E-B14A8A75EDB0}" sibTransId="{BAFEDE34-CB9A-4DE2-BF4F-B90D125EA753}"/>
    <dgm:cxn modelId="{1119E487-21DD-484B-8B72-5398FA686272}" type="presOf" srcId="{D84E72CD-0075-42D3-A803-ADD3DE833C84}" destId="{6F32276B-26D1-417B-98D7-84F5C245CB98}" srcOrd="0" destOrd="0" presId="urn:microsoft.com/office/officeart/2008/layout/LinedList"/>
    <dgm:cxn modelId="{F8CC0204-BBFA-4C21-86B6-673A668C13F2}" type="presOf" srcId="{BFF0A680-0277-4251-9D28-CCA7C0741327}" destId="{5CEBC8DE-1152-4028-BB05-95C3BCBFEA8E}"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5398A653-604A-4B31-B35F-B5125C28E001}" type="presParOf" srcId="{A6BBAC32-D34D-41CC-B621-B81E193FB30F}" destId="{C59D1E1C-16EE-4991-A64B-A3B004948044}" srcOrd="0" destOrd="0" presId="urn:microsoft.com/office/officeart/2008/layout/LinedList"/>
    <dgm:cxn modelId="{545E7B9A-55AC-42F0-99EE-3E0BC785A7CA}" type="presParOf" srcId="{A6BBAC32-D34D-41CC-B621-B81E193FB30F}" destId="{1CE7FF92-6ADE-44BE-95FE-9A8ABEDE55FB}" srcOrd="1" destOrd="0" presId="urn:microsoft.com/office/officeart/2008/layout/LinedList"/>
    <dgm:cxn modelId="{14B96563-E6F2-4BF0-A50A-2886D0C3C228}" type="presParOf" srcId="{1CE7FF92-6ADE-44BE-95FE-9A8ABEDE55FB}" destId="{B1844562-498C-48FE-B2ED-09967FC169B7}" srcOrd="0" destOrd="0" presId="urn:microsoft.com/office/officeart/2008/layout/LinedList"/>
    <dgm:cxn modelId="{0C4ADA8E-3D87-4A92-8CB9-7C83119A8415}" type="presParOf" srcId="{1CE7FF92-6ADE-44BE-95FE-9A8ABEDE55FB}" destId="{A3F4AE7B-A97C-44E8-B3EC-31CC9F6CCD00}" srcOrd="1" destOrd="0" presId="urn:microsoft.com/office/officeart/2008/layout/LinedList"/>
    <dgm:cxn modelId="{D5525C11-8DA8-4933-9AD9-B1816D95B00F}" type="presParOf" srcId="{1CE7FF92-6ADE-44BE-95FE-9A8ABEDE55FB}" destId="{BDFA3153-F10F-4C0E-8C72-C126B6474F7E}" srcOrd="2" destOrd="0" presId="urn:microsoft.com/office/officeart/2008/layout/LinedList"/>
    <dgm:cxn modelId="{F824D11E-8AD1-44CA-B770-4A0AE5CEBC28}" type="presParOf" srcId="{A6BBAC32-D34D-41CC-B621-B81E193FB30F}" destId="{153A15C8-2B4A-428A-8728-0C74163AD443}" srcOrd="2" destOrd="0" presId="urn:microsoft.com/office/officeart/2008/layout/LinedList"/>
    <dgm:cxn modelId="{BF79F91C-6441-450C-B4D2-189496CF69AC}" type="presParOf" srcId="{A6BBAC32-D34D-41CC-B621-B81E193FB30F}" destId="{538693B0-B7EE-4FB7-A32A-E7B9C4E2B562}" srcOrd="3" destOrd="0" presId="urn:microsoft.com/office/officeart/2008/layout/LinedList"/>
    <dgm:cxn modelId="{A476D5FB-AD0A-4B2D-A106-B715E2C8DBC3}" type="presParOf" srcId="{A6BBAC32-D34D-41CC-B621-B81E193FB30F}" destId="{BF659982-1365-4C8E-A635-784F45E9DF51}" srcOrd="4" destOrd="0" presId="urn:microsoft.com/office/officeart/2008/layout/LinedList"/>
    <dgm:cxn modelId="{DC3881B8-12A1-415F-A983-2122B54E6A24}" type="presParOf" srcId="{BF659982-1365-4C8E-A635-784F45E9DF51}" destId="{B1FB5F75-2F4B-47EB-93AD-97A68395DFAB}" srcOrd="0" destOrd="0" presId="urn:microsoft.com/office/officeart/2008/layout/LinedList"/>
    <dgm:cxn modelId="{A0DA043C-8DC5-4842-BEFA-3344578B644F}" type="presParOf" srcId="{BF659982-1365-4C8E-A635-784F45E9DF51}" destId="{51DC78F7-7473-46F2-BACF-14D9A7A29635}" srcOrd="1" destOrd="0" presId="urn:microsoft.com/office/officeart/2008/layout/LinedList"/>
    <dgm:cxn modelId="{D2F79E25-1BED-4FEE-89F5-793F5594F9D2}" type="presParOf" srcId="{BF659982-1365-4C8E-A635-784F45E9DF51}" destId="{BBA0D05C-BBAE-4605-B1EC-A53551280C7C}" srcOrd="2" destOrd="0" presId="urn:microsoft.com/office/officeart/2008/layout/LinedList"/>
    <dgm:cxn modelId="{BB1F4263-3D6B-4B3A-A524-1F9AF004F3C6}" type="presParOf" srcId="{A6BBAC32-D34D-41CC-B621-B81E193FB30F}" destId="{2BE84F0C-633B-4FE0-8B26-4102E7E45295}" srcOrd="5" destOrd="0" presId="urn:microsoft.com/office/officeart/2008/layout/LinedList"/>
    <dgm:cxn modelId="{E6AD4E4B-2587-4C15-88D7-4CF27001F03C}" type="presParOf" srcId="{A6BBAC32-D34D-41CC-B621-B81E193FB30F}" destId="{98BE4C31-9FF3-4CCF-817E-A8EEAABA5B31}" srcOrd="6" destOrd="0" presId="urn:microsoft.com/office/officeart/2008/layout/LinedList"/>
    <dgm:cxn modelId="{D1D76ACC-9740-454C-83F7-FCE206AA39B0}" type="presParOf" srcId="{A6BBAC32-D34D-41CC-B621-B81E193FB30F}" destId="{7E7600B0-D511-49B6-AE1B-C33006AA0735}" srcOrd="7" destOrd="0" presId="urn:microsoft.com/office/officeart/2008/layout/LinedList"/>
    <dgm:cxn modelId="{A4D5AEEB-6C93-4727-883B-56A36C50CA9D}" type="presParOf" srcId="{7E7600B0-D511-49B6-AE1B-C33006AA0735}" destId="{61A389CC-A45B-49F1-B094-5968F3190DCA}" srcOrd="0" destOrd="0" presId="urn:microsoft.com/office/officeart/2008/layout/LinedList"/>
    <dgm:cxn modelId="{C3E36B7A-FFBC-4CBE-A76C-D49DD1AA5941}" type="presParOf" srcId="{7E7600B0-D511-49B6-AE1B-C33006AA0735}" destId="{6F32276B-26D1-417B-98D7-84F5C245CB98}" srcOrd="1" destOrd="0" presId="urn:microsoft.com/office/officeart/2008/layout/LinedList"/>
    <dgm:cxn modelId="{59AF4496-4CE6-4179-9DE0-B3DB9EFE259E}" type="presParOf" srcId="{7E7600B0-D511-49B6-AE1B-C33006AA0735}" destId="{725D5D5B-31CB-46F6-99ED-8CC5F3B521DA}" srcOrd="2" destOrd="0" presId="urn:microsoft.com/office/officeart/2008/layout/LinedList"/>
    <dgm:cxn modelId="{4748BD58-030C-41B5-9C1F-1AF672F48166}" type="presParOf" srcId="{A6BBAC32-D34D-41CC-B621-B81E193FB30F}" destId="{5C813864-5CF2-47E7-BE51-2C615B5BCF71}" srcOrd="8" destOrd="0" presId="urn:microsoft.com/office/officeart/2008/layout/LinedList"/>
    <dgm:cxn modelId="{CAAF4218-581C-4F9F-9E51-A098A351A764}" type="presParOf" srcId="{A6BBAC32-D34D-41CC-B621-B81E193FB30F}" destId="{383381B9-65F0-4B5C-A2BD-E8EC86E5DE1D}" srcOrd="9" destOrd="0" presId="urn:microsoft.com/office/officeart/2008/layout/LinedList"/>
    <dgm:cxn modelId="{871AC633-48F4-4F63-ABE3-47FDCD2C70B8}" type="presParOf" srcId="{A6BBAC32-D34D-41CC-B621-B81E193FB30F}" destId="{86D2F45E-5855-416A-B50A-908A8C68BE6F}" srcOrd="10" destOrd="0" presId="urn:microsoft.com/office/officeart/2008/layout/LinedList"/>
    <dgm:cxn modelId="{B0D0767D-9BCE-410B-87D7-B9804D23C229}" type="presParOf" srcId="{86D2F45E-5855-416A-B50A-908A8C68BE6F}" destId="{1F8335F7-5323-4244-9D45-4296C45ACBB5}" srcOrd="0" destOrd="0" presId="urn:microsoft.com/office/officeart/2008/layout/LinedList"/>
    <dgm:cxn modelId="{36FC9F8C-E2D2-4B41-98D7-87F52FAF0A02}" type="presParOf" srcId="{86D2F45E-5855-416A-B50A-908A8C68BE6F}" destId="{C5206338-2523-4818-8F3C-C5FEB49F9793}" srcOrd="1" destOrd="0" presId="urn:microsoft.com/office/officeart/2008/layout/LinedList"/>
    <dgm:cxn modelId="{BFA9FB9D-DAC9-452C-809F-64F615E56A43}" type="presParOf" srcId="{86D2F45E-5855-416A-B50A-908A8C68BE6F}" destId="{67C30108-464D-44AA-A82F-B815D572F030}" srcOrd="2" destOrd="0" presId="urn:microsoft.com/office/officeart/2008/layout/LinedList"/>
    <dgm:cxn modelId="{797D6C8C-4448-4A2C-AF83-6C2C93408355}" type="presParOf" srcId="{A6BBAC32-D34D-41CC-B621-B81E193FB30F}" destId="{D1D262D0-5D39-48F1-B34F-26E381BF7411}" srcOrd="11" destOrd="0" presId="urn:microsoft.com/office/officeart/2008/layout/LinedList"/>
    <dgm:cxn modelId="{DFE5B5FE-BFC8-4BBF-A930-7C42BBA5A9A6}" type="presParOf" srcId="{A6BBAC32-D34D-41CC-B621-B81E193FB30F}" destId="{C5DFB513-98CA-4D84-B7D3-8045CBDA5D8F}" srcOrd="12" destOrd="0" presId="urn:microsoft.com/office/officeart/2008/layout/LinedList"/>
    <dgm:cxn modelId="{737EE490-DCDB-4FF7-812C-83C9DABB8899}" type="presParOf" srcId="{F1C1C263-DF7B-489A-93D7-75A8354D133B}" destId="{526BCECB-B78D-4E1D-A778-146388CF2524}" srcOrd="2" destOrd="0" presId="urn:microsoft.com/office/officeart/2008/layout/LinedList"/>
    <dgm:cxn modelId="{D93EE71C-1CD7-49F9-9504-96120F8FF282}" type="presParOf" srcId="{F1C1C263-DF7B-489A-93D7-75A8354D133B}" destId="{000BEBFA-859D-4DFA-9EC1-FD8E1365DE30}" srcOrd="3" destOrd="0" presId="urn:microsoft.com/office/officeart/2008/layout/LinedList"/>
    <dgm:cxn modelId="{A9FE4A85-163D-4D98-A803-B85A148FB5AD}" type="presParOf" srcId="{000BEBFA-859D-4DFA-9EC1-FD8E1365DE30}" destId="{0E0DAAC9-F0C3-425B-9BBA-0F971258F2A7}" srcOrd="0" destOrd="0" presId="urn:microsoft.com/office/officeart/2008/layout/LinedList"/>
    <dgm:cxn modelId="{C39E1EBB-1C56-40A4-94C1-64EB4B725312}" type="presParOf" srcId="{000BEBFA-859D-4DFA-9EC1-FD8E1365DE30}" destId="{585FBC49-E9D6-49C4-B433-B0753D497EA0}" srcOrd="1" destOrd="0" presId="urn:microsoft.com/office/officeart/2008/layout/LinedList"/>
    <dgm:cxn modelId="{4167ECBC-A19A-4807-9218-E5D43F60FF35}" type="presParOf" srcId="{585FBC49-E9D6-49C4-B433-B0753D497EA0}" destId="{4A208682-F3CA-4009-BD1F-51E567BD1341}" srcOrd="0" destOrd="0" presId="urn:microsoft.com/office/officeart/2008/layout/LinedList"/>
    <dgm:cxn modelId="{209589CF-AEC9-4D54-9982-74DBCC7D77AF}" type="presParOf" srcId="{585FBC49-E9D6-49C4-B433-B0753D497EA0}" destId="{B4A6FC5F-AA2F-40A2-BA5F-A38077591705}" srcOrd="1" destOrd="0" presId="urn:microsoft.com/office/officeart/2008/layout/LinedList"/>
    <dgm:cxn modelId="{3D387EE1-2C46-46D1-8292-D1B6FAA2993F}" type="presParOf" srcId="{B4A6FC5F-AA2F-40A2-BA5F-A38077591705}" destId="{AD20AF44-1D65-4E64-93F9-A38391486AC3}" srcOrd="0" destOrd="0" presId="urn:microsoft.com/office/officeart/2008/layout/LinedList"/>
    <dgm:cxn modelId="{90631509-BD0A-4BA1-98BC-63045E8621E6}" type="presParOf" srcId="{B4A6FC5F-AA2F-40A2-BA5F-A38077591705}" destId="{491A7B62-BDD3-4AA3-BE3E-3CE1097B533A}" srcOrd="1" destOrd="0" presId="urn:microsoft.com/office/officeart/2008/layout/LinedList"/>
    <dgm:cxn modelId="{F5D5907D-6EE1-4EAF-B63B-ABF3DB1C966D}" type="presParOf" srcId="{B4A6FC5F-AA2F-40A2-BA5F-A38077591705}" destId="{E4F267DA-CCA2-4E4E-B19F-E33CAB0018E9}" srcOrd="2" destOrd="0" presId="urn:microsoft.com/office/officeart/2008/layout/LinedList"/>
    <dgm:cxn modelId="{EB58A1F4-1989-4EF7-B0E7-FE668FE988F5}" type="presParOf" srcId="{585FBC49-E9D6-49C4-B433-B0753D497EA0}" destId="{3AB0B74D-95E5-4BE2-B799-E813D4EB97D9}" srcOrd="2" destOrd="0" presId="urn:microsoft.com/office/officeart/2008/layout/LinedList"/>
    <dgm:cxn modelId="{4190413B-AE1D-4B1F-A36B-DC501990BE07}" type="presParOf" srcId="{585FBC49-E9D6-49C4-B433-B0753D497EA0}" destId="{E53E4AE6-426D-483C-9B0C-F63D117132CA}" srcOrd="3" destOrd="0" presId="urn:microsoft.com/office/officeart/2008/layout/LinedList"/>
    <dgm:cxn modelId="{558DFEBF-5026-4245-B970-DAB3593E6A83}" type="presParOf" srcId="{585FBC49-E9D6-49C4-B433-B0753D497EA0}" destId="{26F50F72-8A0C-42B5-A338-F49B05F7A566}" srcOrd="4" destOrd="0" presId="urn:microsoft.com/office/officeart/2008/layout/LinedList"/>
    <dgm:cxn modelId="{9CA10D11-936F-43D2-BF94-24EECF019E21}" type="presParOf" srcId="{26F50F72-8A0C-42B5-A338-F49B05F7A566}" destId="{223BB49F-E6A1-46C1-94A8-4388D8C7E178}" srcOrd="0" destOrd="0" presId="urn:microsoft.com/office/officeart/2008/layout/LinedList"/>
    <dgm:cxn modelId="{10DD50DE-E1F8-4100-B3BE-722E20DED87D}" type="presParOf" srcId="{26F50F72-8A0C-42B5-A338-F49B05F7A566}" destId="{4AFCEBE1-0BA1-4CFA-BD48-0530BDCA924C}" srcOrd="1" destOrd="0" presId="urn:microsoft.com/office/officeart/2008/layout/LinedList"/>
    <dgm:cxn modelId="{BBE503AC-85BE-4C1C-A424-089406E48863}" type="presParOf" srcId="{26F50F72-8A0C-42B5-A338-F49B05F7A566}" destId="{C9742DC2-B31E-4FC7-8AE5-57B7BDE268DE}" srcOrd="2" destOrd="0" presId="urn:microsoft.com/office/officeart/2008/layout/LinedList"/>
    <dgm:cxn modelId="{7DDB25A6-B947-49A5-A4D1-B3C380175657}" type="presParOf" srcId="{585FBC49-E9D6-49C4-B433-B0753D497EA0}" destId="{2A516636-0A2D-407A-B97A-7FE17CB08F1E}" srcOrd="5" destOrd="0" presId="urn:microsoft.com/office/officeart/2008/layout/LinedList"/>
    <dgm:cxn modelId="{A3FF5D77-4DE0-4148-BC0D-CF2BBB13F6E8}" type="presParOf" srcId="{585FBC49-E9D6-49C4-B433-B0753D497EA0}" destId="{9CC240CC-5463-4A83-B3EA-63B321BD255A}" srcOrd="6" destOrd="0" presId="urn:microsoft.com/office/officeart/2008/layout/LinedList"/>
    <dgm:cxn modelId="{556BE43D-25FB-4163-A7C8-65AFAE8B571A}" type="presParOf" srcId="{585FBC49-E9D6-49C4-B433-B0753D497EA0}" destId="{D624C167-40E3-44CE-B4B1-DF86971024D2}" srcOrd="7" destOrd="0" presId="urn:microsoft.com/office/officeart/2008/layout/LinedList"/>
    <dgm:cxn modelId="{52CEEA70-C7E9-44EF-9C1A-FE941BF6143A}" type="presParOf" srcId="{D624C167-40E3-44CE-B4B1-DF86971024D2}" destId="{C7393BAC-1D73-426F-A118-1E0C68D43D9D}" srcOrd="0" destOrd="0" presId="urn:microsoft.com/office/officeart/2008/layout/LinedList"/>
    <dgm:cxn modelId="{46B9FEEC-C617-4F2A-8BB9-DABB16C229E7}" type="presParOf" srcId="{D624C167-40E3-44CE-B4B1-DF86971024D2}" destId="{D9EC8584-9EFC-45DF-A2B2-83604CB5E13E}" srcOrd="1" destOrd="0" presId="urn:microsoft.com/office/officeart/2008/layout/LinedList"/>
    <dgm:cxn modelId="{C3DC9196-9E07-4494-8B90-D5E5EDBF5F87}" type="presParOf" srcId="{D624C167-40E3-44CE-B4B1-DF86971024D2}" destId="{95D735D2-D131-4674-9A61-6929E35063D8}" srcOrd="2" destOrd="0" presId="urn:microsoft.com/office/officeart/2008/layout/LinedList"/>
    <dgm:cxn modelId="{9964D7C0-0B0B-4F87-82C7-7CDC7850DDFB}" type="presParOf" srcId="{585FBC49-E9D6-49C4-B433-B0753D497EA0}" destId="{0691B33E-B597-4806-8249-A4359506E6D0}" srcOrd="8" destOrd="0" presId="urn:microsoft.com/office/officeart/2008/layout/LinedList"/>
    <dgm:cxn modelId="{23731E75-EC04-42B0-9877-018D64FF440E}" type="presParOf" srcId="{585FBC49-E9D6-49C4-B433-B0753D497EA0}" destId="{346F0A7E-B3BC-421E-A621-A0F2053B815C}" srcOrd="9" destOrd="0" presId="urn:microsoft.com/office/officeart/2008/layout/LinedList"/>
    <dgm:cxn modelId="{2126DFDF-FB0E-4DC9-8760-8B0367635A9F}" type="presParOf" srcId="{585FBC49-E9D6-49C4-B433-B0753D497EA0}" destId="{07F4D32F-42DA-4E2A-BE0E-957D5B63BD8D}" srcOrd="10" destOrd="0" presId="urn:microsoft.com/office/officeart/2008/layout/LinedList"/>
    <dgm:cxn modelId="{7F8AD100-8077-4FB4-9136-9526DB8DEA4E}" type="presParOf" srcId="{07F4D32F-42DA-4E2A-BE0E-957D5B63BD8D}" destId="{76278775-83BC-431B-99ED-C60BDD8DAB3A}" srcOrd="0" destOrd="0" presId="urn:microsoft.com/office/officeart/2008/layout/LinedList"/>
    <dgm:cxn modelId="{15A331C1-7717-43CA-992B-67B4850F688F}" type="presParOf" srcId="{07F4D32F-42DA-4E2A-BE0E-957D5B63BD8D}" destId="{01E08BDA-4DE3-48A7-86D9-A7C84396759E}" srcOrd="1" destOrd="0" presId="urn:microsoft.com/office/officeart/2008/layout/LinedList"/>
    <dgm:cxn modelId="{8DB962B9-8EA1-4593-B7F0-312D370F35C2}" type="presParOf" srcId="{07F4D32F-42DA-4E2A-BE0E-957D5B63BD8D}" destId="{5886E260-9978-4F68-8AD8-70AB10BCAB2B}" srcOrd="2" destOrd="0" presId="urn:microsoft.com/office/officeart/2008/layout/LinedList"/>
    <dgm:cxn modelId="{120A7074-CFBC-4851-98E3-959A78825075}" type="presParOf" srcId="{585FBC49-E9D6-49C4-B433-B0753D497EA0}" destId="{FD89FDDF-8FB0-4CFE-8862-8DAA37D3BD78}" srcOrd="11" destOrd="0" presId="urn:microsoft.com/office/officeart/2008/layout/LinedList"/>
    <dgm:cxn modelId="{3050AAFB-54F4-4D0A-83C8-52C0D1B3D309}" type="presParOf" srcId="{585FBC49-E9D6-49C4-B433-B0753D497EA0}" destId="{7AA01CF8-A23F-495C-B85A-B301DA4F3B05}" srcOrd="12" destOrd="0" presId="urn:microsoft.com/office/officeart/2008/layout/LinedList"/>
    <dgm:cxn modelId="{0E208876-99C9-4EA1-B2F6-843FD4863589}" type="presParOf" srcId="{585FBC49-E9D6-49C4-B433-B0753D497EA0}" destId="{DCE9D061-722A-41BA-BEE9-302C18295D6C}" srcOrd="13" destOrd="0" presId="urn:microsoft.com/office/officeart/2008/layout/LinedList"/>
    <dgm:cxn modelId="{503D1C6F-ABB2-4E4A-A0E8-3256B1D7F140}" type="presParOf" srcId="{DCE9D061-722A-41BA-BEE9-302C18295D6C}" destId="{25BA9213-A30C-4A25-8EE5-B8FCE805ACFD}" srcOrd="0" destOrd="0" presId="urn:microsoft.com/office/officeart/2008/layout/LinedList"/>
    <dgm:cxn modelId="{FB041AEF-0147-4243-96F5-7689ABB66B92}" type="presParOf" srcId="{DCE9D061-722A-41BA-BEE9-302C18295D6C}" destId="{EE1E28A1-2086-4F45-BD7E-5DEFB59F08C9}" srcOrd="1" destOrd="0" presId="urn:microsoft.com/office/officeart/2008/layout/LinedList"/>
    <dgm:cxn modelId="{9B70C1AE-79A7-413D-AE93-881017CECBF3}" type="presParOf" srcId="{DCE9D061-722A-41BA-BEE9-302C18295D6C}" destId="{F116F833-83C2-4A9D-80E1-A4E9CC311F0F}" srcOrd="2" destOrd="0" presId="urn:microsoft.com/office/officeart/2008/layout/LinedList"/>
    <dgm:cxn modelId="{758995B8-17D4-4076-83BF-C2A97900407C}" type="presParOf" srcId="{585FBC49-E9D6-49C4-B433-B0753D497EA0}" destId="{AC042FCB-45A9-43EC-B3DC-E632081DCFA7}" srcOrd="14" destOrd="0" presId="urn:microsoft.com/office/officeart/2008/layout/LinedList"/>
    <dgm:cxn modelId="{CF97D462-401E-4F7B-9372-946293C46AB5}" type="presParOf" srcId="{585FBC49-E9D6-49C4-B433-B0753D497EA0}" destId="{257E35CB-6789-4981-8C56-33E38A67F460}"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1600" dirty="0" smtClean="0">
              <a:solidFill>
                <a:schemeClr val="bg1"/>
              </a:solidFill>
            </a:rPr>
            <a:t>7.1 Månedsrapport pr. februar ÅTD 2020 – alle selskaber</a:t>
          </a:r>
          <a:endParaRPr lang="da-DK" sz="1600" dirty="0">
            <a:solidFill>
              <a:schemeClr val="bg1"/>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7E178BC0-B66C-4C32-B397-1FE31C308212}">
      <dgm:prSet phldrT="[Tekst]" custT="1"/>
      <dgm:spPr/>
      <dgm:t>
        <a:bodyPr/>
        <a:lstStyle/>
        <a:p>
          <a:r>
            <a:rPr lang="da-DK" sz="1600" dirty="0" smtClean="0">
              <a:solidFill>
                <a:schemeClr val="bg1"/>
              </a:solidFill>
            </a:rPr>
            <a:t>7.2 LIS rapport pr. februar ÅTD 2020 – alle selskaber</a:t>
          </a:r>
          <a:endParaRPr lang="da-DK" sz="1600" dirty="0">
            <a:solidFill>
              <a:schemeClr val="bg1"/>
            </a:solidFill>
          </a:endParaRPr>
        </a:p>
      </dgm:t>
    </dgm:pt>
    <dgm:pt modelId="{B1E2A648-40B2-4B87-BF5F-F2BA4946CD24}" type="parTrans" cxnId="{48CC54DB-D37D-499D-849F-E9A989A86370}">
      <dgm:prSet/>
      <dgm:spPr/>
      <dgm:t>
        <a:bodyPr/>
        <a:lstStyle/>
        <a:p>
          <a:endParaRPr lang="da-DK"/>
        </a:p>
      </dgm:t>
    </dgm:pt>
    <dgm:pt modelId="{7A368667-F390-4942-B576-64F27D96E23B}" type="sibTrans" cxnId="{48CC54DB-D37D-499D-849F-E9A989A86370}">
      <dgm:prSet/>
      <dgm:spPr/>
      <dgm:t>
        <a:bodyPr/>
        <a:lstStyle/>
        <a:p>
          <a:endParaRPr lang="da-DK"/>
        </a:p>
      </dgm:t>
    </dgm:pt>
    <dgm:pt modelId="{2AC56F42-1595-4FF8-A68D-01381400A464}">
      <dgm:prSet phldrT="[Tekst]" custT="1"/>
      <dgm:spPr/>
      <dgm:t>
        <a:bodyPr/>
        <a:lstStyle/>
        <a:p>
          <a:r>
            <a:rPr lang="da-DK" sz="1600" dirty="0" smtClean="0">
              <a:solidFill>
                <a:schemeClr val="bg1"/>
              </a:solidFill>
            </a:rPr>
            <a:t>7.3 Anlægsinvesteringsplan</a:t>
          </a:r>
          <a:endParaRPr lang="da-DK" sz="1600" dirty="0">
            <a:solidFill>
              <a:schemeClr val="bg1"/>
            </a:solidFill>
          </a:endParaRPr>
        </a:p>
      </dgm:t>
    </dgm:pt>
    <dgm:pt modelId="{2893E9AF-93D2-4601-9C31-861FE46CC380}" type="parTrans" cxnId="{949FB2D5-FA1A-4B96-9D98-2729C95383B0}">
      <dgm:prSet/>
      <dgm:spPr/>
      <dgm:t>
        <a:bodyPr/>
        <a:lstStyle/>
        <a:p>
          <a:endParaRPr lang="da-DK"/>
        </a:p>
      </dgm:t>
    </dgm:pt>
    <dgm:pt modelId="{33B13D65-B23A-44FB-9F1B-039A510695B4}" type="sibTrans" cxnId="{949FB2D5-FA1A-4B96-9D98-2729C95383B0}">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t>
        <a:bodyPr/>
        <a:lstStyle/>
        <a:p>
          <a:endParaRPr lang="da-DK"/>
        </a:p>
      </dgm:t>
    </dgm:pt>
    <dgm:pt modelId="{28C6526B-C5B0-4BDA-886A-34BFA3A935FB}" type="pres">
      <dgm:prSet presAssocID="{1D7431BF-B9FC-4E59-9D5C-08B779DA26E8}" presName="horz1" presStyleCnt="0"/>
      <dgm:spPr/>
      <dgm:t>
        <a:bodyPr/>
        <a:lstStyle/>
        <a:p>
          <a:endParaRPr lang="da-DK"/>
        </a:p>
      </dgm:t>
    </dgm:pt>
    <dgm:pt modelId="{101CFDE1-F180-4180-B0A1-ADFF5A48FF3D}" type="pres">
      <dgm:prSet presAssocID="{1D7431BF-B9FC-4E59-9D5C-08B779DA26E8}" presName="tx1" presStyleLbl="revTx" presStyleIdx="0" presStyleCnt="4"/>
      <dgm:spPr/>
      <dgm:t>
        <a:bodyPr/>
        <a:lstStyle/>
        <a:p>
          <a:endParaRPr lang="da-DK"/>
        </a:p>
      </dgm:t>
    </dgm:pt>
    <dgm:pt modelId="{5CC49A00-3B85-42CA-BD08-08ED0C3DE2C8}" type="pres">
      <dgm:prSet presAssocID="{1D7431BF-B9FC-4E59-9D5C-08B779DA26E8}" presName="vert1" presStyleCnt="0"/>
      <dgm:spPr/>
      <dgm:t>
        <a:bodyPr/>
        <a:lstStyle/>
        <a:p>
          <a:endParaRPr lang="da-DK"/>
        </a:p>
      </dgm:t>
    </dgm:pt>
    <dgm:pt modelId="{86592F50-B56B-444C-B036-3E4BEFF1C53E}" type="pres">
      <dgm:prSet presAssocID="{D242FD59-54B1-42B6-8C99-8F89B50160C5}" presName="vertSpace2a" presStyleCnt="0"/>
      <dgm:spPr/>
      <dgm:t>
        <a:bodyPr/>
        <a:lstStyle/>
        <a:p>
          <a:endParaRPr lang="da-DK"/>
        </a:p>
      </dgm:t>
    </dgm:pt>
    <dgm:pt modelId="{BBF0BB7B-FF24-43AA-912F-9B2D165C0A76}" type="pres">
      <dgm:prSet presAssocID="{D242FD59-54B1-42B6-8C99-8F89B50160C5}" presName="horz2" presStyleCnt="0"/>
      <dgm:spPr/>
      <dgm:t>
        <a:bodyPr/>
        <a:lstStyle/>
        <a:p>
          <a:endParaRPr lang="da-DK"/>
        </a:p>
      </dgm:t>
    </dgm:pt>
    <dgm:pt modelId="{C9DD1424-6691-49A1-B71D-F49F6B6512FC}" type="pres">
      <dgm:prSet presAssocID="{D242FD59-54B1-42B6-8C99-8F89B50160C5}" presName="horzSpace2" presStyleCnt="0"/>
      <dgm:spPr/>
      <dgm:t>
        <a:bodyPr/>
        <a:lstStyle/>
        <a:p>
          <a:endParaRPr lang="da-DK"/>
        </a:p>
      </dgm:t>
    </dgm:pt>
    <dgm:pt modelId="{794530A8-00D0-484E-844F-83A804AE5E64}" type="pres">
      <dgm:prSet presAssocID="{D242FD59-54B1-42B6-8C99-8F89B50160C5}" presName="tx2" presStyleLbl="revTx" presStyleIdx="1" presStyleCnt="4" custScaleY="287237"/>
      <dgm:spPr/>
      <dgm:t>
        <a:bodyPr/>
        <a:lstStyle/>
        <a:p>
          <a:endParaRPr lang="da-DK"/>
        </a:p>
      </dgm:t>
    </dgm:pt>
    <dgm:pt modelId="{D088EF2C-7C3E-4A51-A672-7F047273CD10}" type="pres">
      <dgm:prSet presAssocID="{D242FD59-54B1-42B6-8C99-8F89B50160C5}" presName="vert2" presStyleCnt="0"/>
      <dgm:spPr/>
      <dgm:t>
        <a:bodyPr/>
        <a:lstStyle/>
        <a:p>
          <a:endParaRPr lang="da-DK"/>
        </a:p>
      </dgm:t>
    </dgm:pt>
    <dgm:pt modelId="{D2BEA5B6-E8D3-4830-B71D-26BD40BDA466}" type="pres">
      <dgm:prSet presAssocID="{D242FD59-54B1-42B6-8C99-8F89B50160C5}" presName="thinLine2b" presStyleLbl="callout" presStyleIdx="0" presStyleCnt="3" custLinFactY="-941765" custLinFactNeighborX="0" custLinFactNeighborY="-1000000"/>
      <dgm:spPr/>
      <dgm:t>
        <a:bodyPr/>
        <a:lstStyle/>
        <a:p>
          <a:endParaRPr lang="da-DK"/>
        </a:p>
      </dgm:t>
    </dgm:pt>
    <dgm:pt modelId="{6BB8DEA6-530F-4774-98EC-4FFF01D8820F}" type="pres">
      <dgm:prSet presAssocID="{D242FD59-54B1-42B6-8C99-8F89B50160C5}" presName="vertSpace2b" presStyleCnt="0"/>
      <dgm:spPr/>
      <dgm:t>
        <a:bodyPr/>
        <a:lstStyle/>
        <a:p>
          <a:endParaRPr lang="da-DK"/>
        </a:p>
      </dgm:t>
    </dgm:pt>
    <dgm:pt modelId="{C338A1D7-7E20-4E4C-AE38-850BA87AA0DF}" type="pres">
      <dgm:prSet presAssocID="{7E178BC0-B66C-4C32-B397-1FE31C308212}" presName="horz2" presStyleCnt="0"/>
      <dgm:spPr/>
    </dgm:pt>
    <dgm:pt modelId="{E6387469-C226-487D-8CCD-6BC545F09AA3}" type="pres">
      <dgm:prSet presAssocID="{7E178BC0-B66C-4C32-B397-1FE31C308212}" presName="horzSpace2" presStyleCnt="0"/>
      <dgm:spPr/>
    </dgm:pt>
    <dgm:pt modelId="{2EC379A3-E199-46A6-83A3-9EB0CEDB5061}" type="pres">
      <dgm:prSet presAssocID="{7E178BC0-B66C-4C32-B397-1FE31C308212}" presName="tx2" presStyleLbl="revTx" presStyleIdx="2" presStyleCnt="4" custScaleY="141748" custLinFactNeighborX="0" custLinFactNeighborY="-99148"/>
      <dgm:spPr/>
      <dgm:t>
        <a:bodyPr/>
        <a:lstStyle/>
        <a:p>
          <a:endParaRPr lang="da-DK"/>
        </a:p>
      </dgm:t>
    </dgm:pt>
    <dgm:pt modelId="{E81612C4-EF2B-4AD7-A104-C85BE8F2FCD3}" type="pres">
      <dgm:prSet presAssocID="{7E178BC0-B66C-4C32-B397-1FE31C308212}" presName="vert2" presStyleCnt="0"/>
      <dgm:spPr/>
    </dgm:pt>
    <dgm:pt modelId="{14892748-BC2A-4997-9DEB-BBEE26F4197C}" type="pres">
      <dgm:prSet presAssocID="{7E178BC0-B66C-4C32-B397-1FE31C308212}" presName="thinLine2b" presStyleLbl="callout" presStyleIdx="1" presStyleCnt="3" custLinFactY="-323286" custLinFactNeighborX="0" custLinFactNeighborY="-400000"/>
      <dgm:spPr/>
    </dgm:pt>
    <dgm:pt modelId="{99238F8F-A03B-44AF-82FF-34D0F900E65D}" type="pres">
      <dgm:prSet presAssocID="{7E178BC0-B66C-4C32-B397-1FE31C308212}" presName="vertSpace2b" presStyleCnt="0"/>
      <dgm:spPr/>
    </dgm:pt>
    <dgm:pt modelId="{C350C88D-3D38-4DF4-9B05-51B1C7DFF179}" type="pres">
      <dgm:prSet presAssocID="{2AC56F42-1595-4FF8-A68D-01381400A464}" presName="horz2" presStyleCnt="0"/>
      <dgm:spPr/>
    </dgm:pt>
    <dgm:pt modelId="{2D6769A8-435D-422D-905A-21CB79F4F405}" type="pres">
      <dgm:prSet presAssocID="{2AC56F42-1595-4FF8-A68D-01381400A464}" presName="horzSpace2" presStyleCnt="0"/>
      <dgm:spPr/>
    </dgm:pt>
    <dgm:pt modelId="{4E62661F-B9A8-4C3B-ADC1-65C463D7E94B}" type="pres">
      <dgm:prSet presAssocID="{2AC56F42-1595-4FF8-A68D-01381400A464}" presName="tx2" presStyleLbl="revTx" presStyleIdx="3" presStyleCnt="4"/>
      <dgm:spPr/>
      <dgm:t>
        <a:bodyPr/>
        <a:lstStyle/>
        <a:p>
          <a:endParaRPr lang="da-DK"/>
        </a:p>
      </dgm:t>
    </dgm:pt>
    <dgm:pt modelId="{6B8DF2E5-B1F3-496E-8F3F-35AF157C0100}" type="pres">
      <dgm:prSet presAssocID="{2AC56F42-1595-4FF8-A68D-01381400A464}" presName="vert2" presStyleCnt="0"/>
      <dgm:spPr/>
    </dgm:pt>
    <dgm:pt modelId="{D1412D6D-7654-49A4-9F89-E75D546087E0}" type="pres">
      <dgm:prSet presAssocID="{2AC56F42-1595-4FF8-A68D-01381400A464}" presName="thinLine2b" presStyleLbl="callout" presStyleIdx="2" presStyleCnt="3"/>
      <dgm:spPr/>
    </dgm:pt>
    <dgm:pt modelId="{C5CBE179-1548-4271-B684-DE87CF13B005}" type="pres">
      <dgm:prSet presAssocID="{2AC56F42-1595-4FF8-A68D-01381400A464}" presName="vertSpace2b" presStyleCnt="0"/>
      <dgm:spPr/>
    </dgm:pt>
  </dgm:ptLst>
  <dgm:cxnLst>
    <dgm:cxn modelId="{51C17BAC-506C-48B3-AB8F-CD21E7345116}" srcId="{E70B5F49-AD14-4C49-B0FE-6946A094594D}" destId="{1D7431BF-B9FC-4E59-9D5C-08B779DA26E8}" srcOrd="0" destOrd="0" parTransId="{B68A4421-41A2-48A3-92E2-6CF093FBC66B}" sibTransId="{036FF179-8FD8-4E6F-AA83-9F9DE9929CAF}"/>
    <dgm:cxn modelId="{A646CF33-FF69-4505-B5A7-F18CB2664E78}" srcId="{1D7431BF-B9FC-4E59-9D5C-08B779DA26E8}" destId="{D242FD59-54B1-42B6-8C99-8F89B50160C5}" srcOrd="0" destOrd="0" parTransId="{26B4630D-BAA1-415D-B6C3-B2406BBD1505}" sibTransId="{2AE53358-1475-4E5F-BC7E-5AE43625D155}"/>
    <dgm:cxn modelId="{8C28DE2F-C583-47CD-96AB-71FFA17B35EE}" type="presOf" srcId="{D242FD59-54B1-42B6-8C99-8F89B50160C5}" destId="{794530A8-00D0-484E-844F-83A804AE5E64}"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48CC54DB-D37D-499D-849F-E9A989A86370}" srcId="{1D7431BF-B9FC-4E59-9D5C-08B779DA26E8}" destId="{7E178BC0-B66C-4C32-B397-1FE31C308212}" srcOrd="1" destOrd="0" parTransId="{B1E2A648-40B2-4B87-BF5F-F2BA4946CD24}" sibTransId="{7A368667-F390-4942-B576-64F27D96E23B}"/>
    <dgm:cxn modelId="{E09DD348-CF82-4F22-8905-B1EBA05472EC}" type="presOf" srcId="{7E178BC0-B66C-4C32-B397-1FE31C308212}" destId="{2EC379A3-E199-46A6-83A3-9EB0CEDB5061}" srcOrd="0" destOrd="0" presId="urn:microsoft.com/office/officeart/2008/layout/LinedList"/>
    <dgm:cxn modelId="{949FB2D5-FA1A-4B96-9D98-2729C95383B0}" srcId="{1D7431BF-B9FC-4E59-9D5C-08B779DA26E8}" destId="{2AC56F42-1595-4FF8-A68D-01381400A464}" srcOrd="2" destOrd="0" parTransId="{2893E9AF-93D2-4601-9C31-861FE46CC380}" sibTransId="{33B13D65-B23A-44FB-9F1B-039A510695B4}"/>
    <dgm:cxn modelId="{86E62157-00D4-4409-BC29-979572F5AF4A}" type="presOf" srcId="{2AC56F42-1595-4FF8-A68D-01381400A464}" destId="{4E62661F-B9A8-4C3B-ADC1-65C463D7E94B}"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 modelId="{3ADE5D5A-5BEA-4C04-8FBC-BB7251F2E6EF}" type="presParOf" srcId="{5CC49A00-3B85-42CA-BD08-08ED0C3DE2C8}" destId="{C338A1D7-7E20-4E4C-AE38-850BA87AA0DF}" srcOrd="4" destOrd="0" presId="urn:microsoft.com/office/officeart/2008/layout/LinedList"/>
    <dgm:cxn modelId="{1D19E835-AD0E-4709-8A56-A302F23713F1}" type="presParOf" srcId="{C338A1D7-7E20-4E4C-AE38-850BA87AA0DF}" destId="{E6387469-C226-487D-8CCD-6BC545F09AA3}" srcOrd="0" destOrd="0" presId="urn:microsoft.com/office/officeart/2008/layout/LinedList"/>
    <dgm:cxn modelId="{4D0729BF-8D88-491E-99D5-17EA1108FBFD}" type="presParOf" srcId="{C338A1D7-7E20-4E4C-AE38-850BA87AA0DF}" destId="{2EC379A3-E199-46A6-83A3-9EB0CEDB5061}" srcOrd="1" destOrd="0" presId="urn:microsoft.com/office/officeart/2008/layout/LinedList"/>
    <dgm:cxn modelId="{E3DD56EA-DC0A-48B7-9183-A0ED923C0DE5}" type="presParOf" srcId="{C338A1D7-7E20-4E4C-AE38-850BA87AA0DF}" destId="{E81612C4-EF2B-4AD7-A104-C85BE8F2FCD3}" srcOrd="2" destOrd="0" presId="urn:microsoft.com/office/officeart/2008/layout/LinedList"/>
    <dgm:cxn modelId="{4800FA74-34BE-47A8-AD89-2F9D6382AE6D}" type="presParOf" srcId="{5CC49A00-3B85-42CA-BD08-08ED0C3DE2C8}" destId="{14892748-BC2A-4997-9DEB-BBEE26F4197C}" srcOrd="5" destOrd="0" presId="urn:microsoft.com/office/officeart/2008/layout/LinedList"/>
    <dgm:cxn modelId="{D4984701-B0C1-4D95-BB9B-0B7F4BDD74E7}" type="presParOf" srcId="{5CC49A00-3B85-42CA-BD08-08ED0C3DE2C8}" destId="{99238F8F-A03B-44AF-82FF-34D0F900E65D}" srcOrd="6" destOrd="0" presId="urn:microsoft.com/office/officeart/2008/layout/LinedList"/>
    <dgm:cxn modelId="{E55EA543-340B-4EB7-A91A-39EDAECDBB85}" type="presParOf" srcId="{5CC49A00-3B85-42CA-BD08-08ED0C3DE2C8}" destId="{C350C88D-3D38-4DF4-9B05-51B1C7DFF179}" srcOrd="7" destOrd="0" presId="urn:microsoft.com/office/officeart/2008/layout/LinedList"/>
    <dgm:cxn modelId="{F5AA080C-CA48-4A05-9C19-298821834CD3}" type="presParOf" srcId="{C350C88D-3D38-4DF4-9B05-51B1C7DFF179}" destId="{2D6769A8-435D-422D-905A-21CB79F4F405}" srcOrd="0" destOrd="0" presId="urn:microsoft.com/office/officeart/2008/layout/LinedList"/>
    <dgm:cxn modelId="{986284D3-5945-4218-9F00-BF76668C53A8}" type="presParOf" srcId="{C350C88D-3D38-4DF4-9B05-51B1C7DFF179}" destId="{4E62661F-B9A8-4C3B-ADC1-65C463D7E94B}" srcOrd="1" destOrd="0" presId="urn:microsoft.com/office/officeart/2008/layout/LinedList"/>
    <dgm:cxn modelId="{BEE360C5-3DC2-4FE1-A25C-6AD6B6A33E5D}" type="presParOf" srcId="{C350C88D-3D38-4DF4-9B05-51B1C7DFF179}" destId="{6B8DF2E5-B1F3-496E-8F3F-35AF157C0100}" srcOrd="2" destOrd="0" presId="urn:microsoft.com/office/officeart/2008/layout/LinedList"/>
    <dgm:cxn modelId="{8A29220B-2E7A-4755-AAD1-06DE91C44D57}" type="presParOf" srcId="{5CC49A00-3B85-42CA-BD08-08ED0C3DE2C8}" destId="{D1412D6D-7654-49A4-9F89-E75D546087E0}" srcOrd="8" destOrd="0" presId="urn:microsoft.com/office/officeart/2008/layout/LinedList"/>
    <dgm:cxn modelId="{E3D3289C-0EF0-43CA-B92F-9DF5A2EBF348}" type="presParOf" srcId="{5CC49A00-3B85-42CA-BD08-08ED0C3DE2C8}" destId="{C5CBE179-1548-4271-B684-DE87CF13B00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p>
      </dgm:t>
    </dgm:pt>
    <dgm:pt modelId="{036FF179-8FD8-4E6F-AA83-9F9DE9929CAF}" type="sibTrans" cxnId="{51C17BAC-506C-48B3-AB8F-CD21E7345116}">
      <dgm:prSet/>
      <dgm:spPr/>
      <dgm:t>
        <a:bodyPr/>
        <a:lstStyle/>
        <a:p>
          <a:endParaRPr lang="da-DK"/>
        </a:p>
      </dgm:t>
    </dgm:pt>
    <dgm:pt modelId="{D242FD59-54B1-42B6-8C99-8F89B50160C5}">
      <dgm:prSet phldrT="[Tekst]" custT="1"/>
      <dgm:spPr/>
      <dgm:t>
        <a:bodyPr/>
        <a:lstStyle/>
        <a:p>
          <a:r>
            <a:rPr lang="da-DK" sz="2000" dirty="0" smtClean="0">
              <a:solidFill>
                <a:schemeClr val="bg1"/>
              </a:solidFill>
            </a:rPr>
            <a:t>8.1 Forslag til fælles redegørelse</a:t>
          </a:r>
          <a:endParaRPr lang="da-DK" sz="2000" dirty="0">
            <a:solidFill>
              <a:schemeClr val="bg1"/>
            </a:solidFill>
          </a:endParaRPr>
        </a:p>
      </dgm:t>
    </dgm:pt>
    <dgm:pt modelId="{26B4630D-BAA1-415D-B6C3-B2406BBD1505}" type="parTrans" cxnId="{A646CF33-FF69-4505-B5A7-F18CB2664E78}">
      <dgm:prSet/>
      <dgm:spPr/>
      <dgm:t>
        <a:bodyPr/>
        <a:lstStyle/>
        <a:p>
          <a:endParaRPr lang="da-DK"/>
        </a:p>
      </dgm:t>
    </dgm:pt>
    <dgm:pt modelId="{2AE53358-1475-4E5F-BC7E-5AE43625D155}" type="sibTrans" cxnId="{A646CF33-FF69-4505-B5A7-F18CB2664E78}">
      <dgm:prSet/>
      <dgm:spPr/>
      <dgm:t>
        <a:bodyPr/>
        <a:lstStyle/>
        <a:p>
          <a:endParaRPr lang="da-DK"/>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t>
        <a:bodyPr/>
        <a:lstStyle/>
        <a:p>
          <a:endParaRPr lang="da-DK"/>
        </a:p>
      </dgm:t>
    </dgm:pt>
    <dgm:pt modelId="{28C6526B-C5B0-4BDA-886A-34BFA3A935FB}" type="pres">
      <dgm:prSet presAssocID="{1D7431BF-B9FC-4E59-9D5C-08B779DA26E8}" presName="horz1" presStyleCnt="0"/>
      <dgm:spPr/>
      <dgm:t>
        <a:bodyPr/>
        <a:lstStyle/>
        <a:p>
          <a:endParaRPr lang="da-DK"/>
        </a:p>
      </dgm:t>
    </dgm:pt>
    <dgm:pt modelId="{101CFDE1-F180-4180-B0A1-ADFF5A48FF3D}" type="pres">
      <dgm:prSet presAssocID="{1D7431BF-B9FC-4E59-9D5C-08B779DA26E8}" presName="tx1" presStyleLbl="revTx" presStyleIdx="0" presStyleCnt="2"/>
      <dgm:spPr/>
      <dgm:t>
        <a:bodyPr/>
        <a:lstStyle/>
        <a:p>
          <a:endParaRPr lang="da-DK"/>
        </a:p>
      </dgm:t>
    </dgm:pt>
    <dgm:pt modelId="{5CC49A00-3B85-42CA-BD08-08ED0C3DE2C8}" type="pres">
      <dgm:prSet presAssocID="{1D7431BF-B9FC-4E59-9D5C-08B779DA26E8}" presName="vert1" presStyleCnt="0"/>
      <dgm:spPr/>
      <dgm:t>
        <a:bodyPr/>
        <a:lstStyle/>
        <a:p>
          <a:endParaRPr lang="da-DK"/>
        </a:p>
      </dgm:t>
    </dgm:pt>
    <dgm:pt modelId="{86592F50-B56B-444C-B036-3E4BEFF1C53E}" type="pres">
      <dgm:prSet presAssocID="{D242FD59-54B1-42B6-8C99-8F89B50160C5}" presName="vertSpace2a" presStyleCnt="0"/>
      <dgm:spPr/>
      <dgm:t>
        <a:bodyPr/>
        <a:lstStyle/>
        <a:p>
          <a:endParaRPr lang="da-DK"/>
        </a:p>
      </dgm:t>
    </dgm:pt>
    <dgm:pt modelId="{BBF0BB7B-FF24-43AA-912F-9B2D165C0A76}" type="pres">
      <dgm:prSet presAssocID="{D242FD59-54B1-42B6-8C99-8F89B50160C5}" presName="horz2" presStyleCnt="0"/>
      <dgm:spPr/>
      <dgm:t>
        <a:bodyPr/>
        <a:lstStyle/>
        <a:p>
          <a:endParaRPr lang="da-DK"/>
        </a:p>
      </dgm:t>
    </dgm:pt>
    <dgm:pt modelId="{C9DD1424-6691-49A1-B71D-F49F6B6512FC}" type="pres">
      <dgm:prSet presAssocID="{D242FD59-54B1-42B6-8C99-8F89B50160C5}" presName="horzSpace2" presStyleCnt="0"/>
      <dgm:spPr/>
      <dgm:t>
        <a:bodyPr/>
        <a:lstStyle/>
        <a:p>
          <a:endParaRPr lang="da-DK"/>
        </a:p>
      </dgm:t>
    </dgm:pt>
    <dgm:pt modelId="{794530A8-00D0-484E-844F-83A804AE5E64}" type="pres">
      <dgm:prSet presAssocID="{D242FD59-54B1-42B6-8C99-8F89B50160C5}" presName="tx2" presStyleLbl="revTx" presStyleIdx="1" presStyleCnt="2"/>
      <dgm:spPr/>
      <dgm:t>
        <a:bodyPr/>
        <a:lstStyle/>
        <a:p>
          <a:endParaRPr lang="da-DK"/>
        </a:p>
      </dgm:t>
    </dgm:pt>
    <dgm:pt modelId="{D088EF2C-7C3E-4A51-A672-7F047273CD10}" type="pres">
      <dgm:prSet presAssocID="{D242FD59-54B1-42B6-8C99-8F89B50160C5}" presName="vert2" presStyleCnt="0"/>
      <dgm:spPr/>
      <dgm:t>
        <a:bodyPr/>
        <a:lstStyle/>
        <a:p>
          <a:endParaRPr lang="da-DK"/>
        </a:p>
      </dgm:t>
    </dgm:pt>
    <dgm:pt modelId="{D2BEA5B6-E8D3-4830-B71D-26BD40BDA466}" type="pres">
      <dgm:prSet presAssocID="{D242FD59-54B1-42B6-8C99-8F89B50160C5}" presName="thinLine2b" presStyleLbl="callout" presStyleIdx="0" presStyleCnt="1" custLinFactY="-1200000" custLinFactNeighborY="-1290883"/>
      <dgm:spPr/>
      <dgm:t>
        <a:bodyPr/>
        <a:lstStyle/>
        <a:p>
          <a:endParaRPr lang="da-DK"/>
        </a:p>
      </dgm:t>
    </dgm:pt>
    <dgm:pt modelId="{6BB8DEA6-530F-4774-98EC-4FFF01D8820F}" type="pres">
      <dgm:prSet presAssocID="{D242FD59-54B1-42B6-8C99-8F89B50160C5}" presName="vertSpace2b" presStyleCnt="0"/>
      <dgm:spPr/>
      <dgm:t>
        <a:bodyPr/>
        <a:lstStyle/>
        <a:p>
          <a:endParaRPr lang="da-DK"/>
        </a:p>
      </dgm:t>
    </dgm:pt>
  </dgm:ptLst>
  <dgm:cxnLst>
    <dgm:cxn modelId="{51C17BAC-506C-48B3-AB8F-CD21E7345116}" srcId="{E70B5F49-AD14-4C49-B0FE-6946A094594D}" destId="{1D7431BF-B9FC-4E59-9D5C-08B779DA26E8}" srcOrd="0" destOrd="0" parTransId="{B68A4421-41A2-48A3-92E2-6CF093FBC66B}" sibTransId="{036FF179-8FD8-4E6F-AA83-9F9DE9929CAF}"/>
    <dgm:cxn modelId="{A646CF33-FF69-4505-B5A7-F18CB2664E78}" srcId="{1D7431BF-B9FC-4E59-9D5C-08B779DA26E8}" destId="{D242FD59-54B1-42B6-8C99-8F89B50160C5}" srcOrd="0" destOrd="0" parTransId="{26B4630D-BAA1-415D-B6C3-B2406BBD1505}" sibTransId="{2AE53358-1475-4E5F-BC7E-5AE43625D155}"/>
    <dgm:cxn modelId="{8C28DE2F-C583-47CD-96AB-71FFA17B35EE}" type="presOf" srcId="{D242FD59-54B1-42B6-8C99-8F89B50160C5}" destId="{794530A8-00D0-484E-844F-83A804AE5E64}"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B5F49-AD14-4C49-B0FE-6946A09459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1D7431BF-B9FC-4E59-9D5C-08B779DA26E8}">
      <dgm:prSet phldrT="[Tekst]" custT="1"/>
      <dgm:spPr/>
      <dgm:t>
        <a:bodyPr/>
        <a:lstStyle/>
        <a:p>
          <a:r>
            <a:rPr lang="da-DK" sz="1600" dirty="0" smtClean="0">
              <a:solidFill>
                <a:schemeClr val="bg1"/>
              </a:solidFill>
            </a:rPr>
            <a:t>Bilag</a:t>
          </a:r>
          <a:endParaRPr lang="da-DK" sz="1600" dirty="0">
            <a:solidFill>
              <a:schemeClr val="bg1"/>
            </a:solidFill>
          </a:endParaRPr>
        </a:p>
      </dgm:t>
    </dgm:pt>
    <dgm:pt modelId="{B68A4421-41A2-48A3-92E2-6CF093FBC66B}" type="parTrans" cxnId="{51C17BAC-506C-48B3-AB8F-CD21E7345116}">
      <dgm:prSet/>
      <dgm:spPr/>
      <dgm:t>
        <a:bodyPr/>
        <a:lstStyle/>
        <a:p>
          <a:endParaRPr lang="da-DK">
            <a:solidFill>
              <a:schemeClr val="bg1"/>
            </a:solidFill>
          </a:endParaRPr>
        </a:p>
      </dgm:t>
    </dgm:pt>
    <dgm:pt modelId="{036FF179-8FD8-4E6F-AA83-9F9DE9929CAF}" type="sibTrans" cxnId="{51C17BAC-506C-48B3-AB8F-CD21E7345116}">
      <dgm:prSet/>
      <dgm:spPr/>
      <dgm:t>
        <a:bodyPr/>
        <a:lstStyle/>
        <a:p>
          <a:endParaRPr lang="da-DK">
            <a:solidFill>
              <a:schemeClr val="bg1"/>
            </a:solidFill>
          </a:endParaRPr>
        </a:p>
      </dgm:t>
    </dgm:pt>
    <dgm:pt modelId="{D242FD59-54B1-42B6-8C99-8F89B50160C5}">
      <dgm:prSet phldrT="[Tekst]" custT="1"/>
      <dgm:spPr/>
      <dgm:t>
        <a:bodyPr/>
        <a:lstStyle/>
        <a:p>
          <a:r>
            <a:rPr lang="da-DK" sz="1600" dirty="0" smtClean="0">
              <a:solidFill>
                <a:schemeClr val="bg1"/>
              </a:solidFill>
            </a:rPr>
            <a:t>11.1 Årsrapport 2019 Skibstrup Affaldscenter</a:t>
          </a:r>
          <a:endParaRPr lang="da-DK" sz="1600" dirty="0">
            <a:solidFill>
              <a:schemeClr val="bg1"/>
            </a:solidFill>
          </a:endParaRPr>
        </a:p>
      </dgm:t>
    </dgm:pt>
    <dgm:pt modelId="{26B4630D-BAA1-415D-B6C3-B2406BBD1505}" type="parTrans" cxnId="{A646CF33-FF69-4505-B5A7-F18CB2664E78}">
      <dgm:prSet/>
      <dgm:spPr/>
      <dgm:t>
        <a:bodyPr/>
        <a:lstStyle/>
        <a:p>
          <a:endParaRPr lang="da-DK">
            <a:solidFill>
              <a:schemeClr val="bg1"/>
            </a:solidFill>
          </a:endParaRPr>
        </a:p>
      </dgm:t>
    </dgm:pt>
    <dgm:pt modelId="{2AE53358-1475-4E5F-BC7E-5AE43625D155}" type="sibTrans" cxnId="{A646CF33-FF69-4505-B5A7-F18CB2664E78}">
      <dgm:prSet/>
      <dgm:spPr/>
      <dgm:t>
        <a:bodyPr/>
        <a:lstStyle/>
        <a:p>
          <a:endParaRPr lang="da-DK">
            <a:solidFill>
              <a:schemeClr val="bg1"/>
            </a:solidFill>
          </a:endParaRPr>
        </a:p>
      </dgm:t>
    </dgm:pt>
    <dgm:pt modelId="{4EEDCCF5-483E-48C3-AB83-3AEC1AC64809}" type="pres">
      <dgm:prSet presAssocID="{E70B5F49-AD14-4C49-B0FE-6946A094594D}" presName="vert0" presStyleCnt="0">
        <dgm:presLayoutVars>
          <dgm:dir/>
          <dgm:animOne val="branch"/>
          <dgm:animLvl val="lvl"/>
        </dgm:presLayoutVars>
      </dgm:prSet>
      <dgm:spPr/>
      <dgm:t>
        <a:bodyPr/>
        <a:lstStyle/>
        <a:p>
          <a:endParaRPr lang="da-DK"/>
        </a:p>
      </dgm:t>
    </dgm:pt>
    <dgm:pt modelId="{77011D5E-9090-42DF-AA53-005E08916A83}" type="pres">
      <dgm:prSet presAssocID="{1D7431BF-B9FC-4E59-9D5C-08B779DA26E8}" presName="thickLine" presStyleLbl="alignNode1" presStyleIdx="0" presStyleCnt="1"/>
      <dgm:spPr/>
    </dgm:pt>
    <dgm:pt modelId="{28C6526B-C5B0-4BDA-886A-34BFA3A935FB}" type="pres">
      <dgm:prSet presAssocID="{1D7431BF-B9FC-4E59-9D5C-08B779DA26E8}" presName="horz1" presStyleCnt="0"/>
      <dgm:spPr/>
    </dgm:pt>
    <dgm:pt modelId="{101CFDE1-F180-4180-B0A1-ADFF5A48FF3D}" type="pres">
      <dgm:prSet presAssocID="{1D7431BF-B9FC-4E59-9D5C-08B779DA26E8}" presName="tx1" presStyleLbl="revTx" presStyleIdx="0" presStyleCnt="2"/>
      <dgm:spPr/>
      <dgm:t>
        <a:bodyPr/>
        <a:lstStyle/>
        <a:p>
          <a:endParaRPr lang="da-DK"/>
        </a:p>
      </dgm:t>
    </dgm:pt>
    <dgm:pt modelId="{5CC49A00-3B85-42CA-BD08-08ED0C3DE2C8}" type="pres">
      <dgm:prSet presAssocID="{1D7431BF-B9FC-4E59-9D5C-08B779DA26E8}" presName="vert1" presStyleCnt="0"/>
      <dgm:spPr/>
    </dgm:pt>
    <dgm:pt modelId="{86592F50-B56B-444C-B036-3E4BEFF1C53E}" type="pres">
      <dgm:prSet presAssocID="{D242FD59-54B1-42B6-8C99-8F89B50160C5}" presName="vertSpace2a" presStyleCnt="0"/>
      <dgm:spPr/>
    </dgm:pt>
    <dgm:pt modelId="{BBF0BB7B-FF24-43AA-912F-9B2D165C0A76}" type="pres">
      <dgm:prSet presAssocID="{D242FD59-54B1-42B6-8C99-8F89B50160C5}" presName="horz2" presStyleCnt="0"/>
      <dgm:spPr/>
    </dgm:pt>
    <dgm:pt modelId="{C9DD1424-6691-49A1-B71D-F49F6B6512FC}" type="pres">
      <dgm:prSet presAssocID="{D242FD59-54B1-42B6-8C99-8F89B50160C5}" presName="horzSpace2" presStyleCnt="0"/>
      <dgm:spPr/>
    </dgm:pt>
    <dgm:pt modelId="{794530A8-00D0-484E-844F-83A804AE5E64}" type="pres">
      <dgm:prSet presAssocID="{D242FD59-54B1-42B6-8C99-8F89B50160C5}" presName="tx2" presStyleLbl="revTx" presStyleIdx="1" presStyleCnt="2" custLinFactNeighborX="-9506" custLinFactNeighborY="-5000"/>
      <dgm:spPr/>
      <dgm:t>
        <a:bodyPr/>
        <a:lstStyle/>
        <a:p>
          <a:endParaRPr lang="da-DK"/>
        </a:p>
      </dgm:t>
    </dgm:pt>
    <dgm:pt modelId="{D088EF2C-7C3E-4A51-A672-7F047273CD10}" type="pres">
      <dgm:prSet presAssocID="{D242FD59-54B1-42B6-8C99-8F89B50160C5}" presName="vert2" presStyleCnt="0"/>
      <dgm:spPr/>
    </dgm:pt>
    <dgm:pt modelId="{D2BEA5B6-E8D3-4830-B71D-26BD40BDA466}" type="pres">
      <dgm:prSet presAssocID="{D242FD59-54B1-42B6-8C99-8F89B50160C5}" presName="thinLine2b" presStyleLbl="callout" presStyleIdx="0" presStyleCnt="1"/>
      <dgm:spPr/>
    </dgm:pt>
    <dgm:pt modelId="{6BB8DEA6-530F-4774-98EC-4FFF01D8820F}" type="pres">
      <dgm:prSet presAssocID="{D242FD59-54B1-42B6-8C99-8F89B50160C5}" presName="vertSpace2b" presStyleCnt="0"/>
      <dgm:spPr/>
    </dgm:pt>
  </dgm:ptLst>
  <dgm:cxnLst>
    <dgm:cxn modelId="{51C17BAC-506C-48B3-AB8F-CD21E7345116}" srcId="{E70B5F49-AD14-4C49-B0FE-6946A094594D}" destId="{1D7431BF-B9FC-4E59-9D5C-08B779DA26E8}" srcOrd="0" destOrd="0" parTransId="{B68A4421-41A2-48A3-92E2-6CF093FBC66B}" sibTransId="{036FF179-8FD8-4E6F-AA83-9F9DE9929CAF}"/>
    <dgm:cxn modelId="{A646CF33-FF69-4505-B5A7-F18CB2664E78}" srcId="{1D7431BF-B9FC-4E59-9D5C-08B779DA26E8}" destId="{D242FD59-54B1-42B6-8C99-8F89B50160C5}" srcOrd="0" destOrd="0" parTransId="{26B4630D-BAA1-415D-B6C3-B2406BBD1505}" sibTransId="{2AE53358-1475-4E5F-BC7E-5AE43625D155}"/>
    <dgm:cxn modelId="{8C28DE2F-C583-47CD-96AB-71FFA17B35EE}" type="presOf" srcId="{D242FD59-54B1-42B6-8C99-8F89B50160C5}" destId="{794530A8-00D0-484E-844F-83A804AE5E64}" srcOrd="0" destOrd="0" presId="urn:microsoft.com/office/officeart/2008/layout/LinedList"/>
    <dgm:cxn modelId="{A7D7DA1E-2436-49F2-A104-C14A15849087}" type="presOf" srcId="{E70B5F49-AD14-4C49-B0FE-6946A094594D}" destId="{4EEDCCF5-483E-48C3-AB83-3AEC1AC64809}" srcOrd="0" destOrd="0" presId="urn:microsoft.com/office/officeart/2008/layout/LinedList"/>
    <dgm:cxn modelId="{E2F70FEB-A552-478E-A1E1-036EF6D0FBB3}" type="presOf" srcId="{1D7431BF-B9FC-4E59-9D5C-08B779DA26E8}" destId="{101CFDE1-F180-4180-B0A1-ADFF5A48FF3D}" srcOrd="0" destOrd="0" presId="urn:microsoft.com/office/officeart/2008/layout/LinedList"/>
    <dgm:cxn modelId="{D3DCB0D2-1BA3-4F72-A422-38FB759C3E24}" type="presParOf" srcId="{4EEDCCF5-483E-48C3-AB83-3AEC1AC64809}" destId="{77011D5E-9090-42DF-AA53-005E08916A83}" srcOrd="0" destOrd="0" presId="urn:microsoft.com/office/officeart/2008/layout/LinedList"/>
    <dgm:cxn modelId="{A0D06381-BE1D-4679-AACA-1CAB16EA6896}" type="presParOf" srcId="{4EEDCCF5-483E-48C3-AB83-3AEC1AC64809}" destId="{28C6526B-C5B0-4BDA-886A-34BFA3A935FB}" srcOrd="1" destOrd="0" presId="urn:microsoft.com/office/officeart/2008/layout/LinedList"/>
    <dgm:cxn modelId="{AB7EE77F-5677-4B0A-BFAA-A3CC2A058956}" type="presParOf" srcId="{28C6526B-C5B0-4BDA-886A-34BFA3A935FB}" destId="{101CFDE1-F180-4180-B0A1-ADFF5A48FF3D}" srcOrd="0" destOrd="0" presId="urn:microsoft.com/office/officeart/2008/layout/LinedList"/>
    <dgm:cxn modelId="{FC3E1C6C-2437-409A-83D4-BDB72E7945D6}" type="presParOf" srcId="{28C6526B-C5B0-4BDA-886A-34BFA3A935FB}" destId="{5CC49A00-3B85-42CA-BD08-08ED0C3DE2C8}" srcOrd="1" destOrd="0" presId="urn:microsoft.com/office/officeart/2008/layout/LinedList"/>
    <dgm:cxn modelId="{15278761-57BF-4A59-ACB3-8955981C8E17}" type="presParOf" srcId="{5CC49A00-3B85-42CA-BD08-08ED0C3DE2C8}" destId="{86592F50-B56B-444C-B036-3E4BEFF1C53E}" srcOrd="0" destOrd="0" presId="urn:microsoft.com/office/officeart/2008/layout/LinedList"/>
    <dgm:cxn modelId="{FDF62AFF-E30B-4069-A0F0-D515FFBF544A}" type="presParOf" srcId="{5CC49A00-3B85-42CA-BD08-08ED0C3DE2C8}" destId="{BBF0BB7B-FF24-43AA-912F-9B2D165C0A76}" srcOrd="1" destOrd="0" presId="urn:microsoft.com/office/officeart/2008/layout/LinedList"/>
    <dgm:cxn modelId="{572561A2-F438-4289-954D-46BE38AF285C}" type="presParOf" srcId="{BBF0BB7B-FF24-43AA-912F-9B2D165C0A76}" destId="{C9DD1424-6691-49A1-B71D-F49F6B6512FC}" srcOrd="0" destOrd="0" presId="urn:microsoft.com/office/officeart/2008/layout/LinedList"/>
    <dgm:cxn modelId="{41B66C63-FBCA-4831-9F2F-7F387573519A}" type="presParOf" srcId="{BBF0BB7B-FF24-43AA-912F-9B2D165C0A76}" destId="{794530A8-00D0-484E-844F-83A804AE5E64}" srcOrd="1" destOrd="0" presId="urn:microsoft.com/office/officeart/2008/layout/LinedList"/>
    <dgm:cxn modelId="{39E589D3-6DE2-4701-A92E-6EA7D70DCAA9}" type="presParOf" srcId="{BBF0BB7B-FF24-43AA-912F-9B2D165C0A76}" destId="{D088EF2C-7C3E-4A51-A672-7F047273CD10}" srcOrd="2" destOrd="0" presId="urn:microsoft.com/office/officeart/2008/layout/LinedList"/>
    <dgm:cxn modelId="{6732001A-D3CB-47E8-9F44-2838B3C229F0}" type="presParOf" srcId="{5CC49A00-3B85-42CA-BD08-08ED0C3DE2C8}" destId="{D2BEA5B6-E8D3-4830-B71D-26BD40BDA466}" srcOrd="2" destOrd="0" presId="urn:microsoft.com/office/officeart/2008/layout/LinedList"/>
    <dgm:cxn modelId="{EDDE9F00-E46B-47AD-8A3A-6F3A255EE77D}" type="presParOf" srcId="{5CC49A00-3B85-42CA-BD08-08ED0C3DE2C8}" destId="{6BB8DEA6-530F-4774-98EC-4FFF01D8820F}"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den 30. april 2020</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den 6. maj 2020</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den 10+11. juni 2020</a:t>
          </a:r>
          <a:endParaRPr lang="da-DK" sz="2000" dirty="0"/>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F2F8F961-8B2E-487D-A10D-0678C4A30F7C}">
      <dgm:prSet phldrT="[Tekst]" custT="1"/>
      <dgm:spPr/>
      <dgm:t>
        <a:bodyPr/>
        <a:lstStyle/>
        <a:p>
          <a:r>
            <a:rPr lang="da-DK" sz="2000" dirty="0" smtClean="0"/>
            <a:t>Nordkøb A/S</a:t>
          </a:r>
          <a:endParaRPr lang="da-DK" sz="2000" dirty="0"/>
        </a:p>
      </dgm:t>
    </dgm:pt>
    <dgm:pt modelId="{83CD534D-FD9C-450E-8089-0C6DAD25DC04}" type="parTrans" cxnId="{91933D0B-4A91-4ADB-87A2-308951F2499B}">
      <dgm:prSet/>
      <dgm:spPr/>
      <dgm:t>
        <a:bodyPr/>
        <a:lstStyle/>
        <a:p>
          <a:endParaRPr lang="da-DK"/>
        </a:p>
      </dgm:t>
    </dgm:pt>
    <dgm:pt modelId="{54F947E9-D241-4D51-B349-AB1554189EFE}" type="sibTrans" cxnId="{91933D0B-4A91-4ADB-87A2-308951F2499B}">
      <dgm:prSet/>
      <dgm:spPr/>
      <dgm:t>
        <a:bodyPr/>
        <a:lstStyle/>
        <a:p>
          <a:endParaRPr lang="da-DK"/>
        </a:p>
      </dgm:t>
    </dgm:pt>
    <dgm:pt modelId="{6FD21A2C-5D17-4072-B3D8-53A3C819E637}">
      <dgm:prSet phldrT="[Tekst]" custT="1"/>
      <dgm:spPr/>
      <dgm:t>
        <a:bodyPr/>
        <a:lstStyle/>
        <a:p>
          <a:r>
            <a:rPr lang="da-DK" sz="2000" dirty="0" smtClean="0"/>
            <a:t>Bestyrelsesmøde den 7. maj 2020</a:t>
          </a:r>
          <a:endParaRPr lang="da-DK" sz="2000" dirty="0"/>
        </a:p>
      </dgm:t>
    </dgm:pt>
    <dgm:pt modelId="{3BA6C3B3-8248-4085-8F11-E6E772595AEB}" type="parTrans" cxnId="{66ECA61F-1A59-4531-9D36-666E5E557649}">
      <dgm:prSet/>
      <dgm:spPr/>
      <dgm:t>
        <a:bodyPr/>
        <a:lstStyle/>
        <a:p>
          <a:endParaRPr lang="da-DK"/>
        </a:p>
      </dgm:t>
    </dgm:pt>
    <dgm:pt modelId="{DF4E707A-A0BB-4E04-BE72-9AC77403B3CD}" type="sibTrans" cxnId="{66ECA61F-1A59-4531-9D36-666E5E557649}">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4">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4">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4">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4">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4">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4">
        <dgm:presLayoutVars>
          <dgm:bulletEnabled val="1"/>
        </dgm:presLayoutVars>
      </dgm:prSet>
      <dgm:spPr/>
      <dgm:t>
        <a:bodyPr/>
        <a:lstStyle/>
        <a:p>
          <a:endParaRPr lang="da-DK"/>
        </a:p>
      </dgm:t>
    </dgm:pt>
    <dgm:pt modelId="{94D47E39-E668-489F-A6D0-5CCD9A973ECA}" type="pres">
      <dgm:prSet presAssocID="{2F0082CC-B689-45A9-8D03-71A4283403A0}" presName="space" presStyleCnt="0"/>
      <dgm:spPr/>
    </dgm:pt>
    <dgm:pt modelId="{3A610D19-9B97-419B-9A42-A1CD212C3E1E}" type="pres">
      <dgm:prSet presAssocID="{F2F8F961-8B2E-487D-A10D-0678C4A30F7C}" presName="composite" presStyleCnt="0"/>
      <dgm:spPr/>
    </dgm:pt>
    <dgm:pt modelId="{A925800D-5F78-45A9-9F28-246E37D87B50}" type="pres">
      <dgm:prSet presAssocID="{F2F8F961-8B2E-487D-A10D-0678C4A30F7C}" presName="parTx" presStyleLbl="alignNode1" presStyleIdx="3" presStyleCnt="4">
        <dgm:presLayoutVars>
          <dgm:chMax val="0"/>
          <dgm:chPref val="0"/>
          <dgm:bulletEnabled val="1"/>
        </dgm:presLayoutVars>
      </dgm:prSet>
      <dgm:spPr/>
      <dgm:t>
        <a:bodyPr/>
        <a:lstStyle/>
        <a:p>
          <a:endParaRPr lang="da-DK"/>
        </a:p>
      </dgm:t>
    </dgm:pt>
    <dgm:pt modelId="{77BC4B87-FEBA-4F55-AFE0-9ED1194F90D0}" type="pres">
      <dgm:prSet presAssocID="{F2F8F961-8B2E-487D-A10D-0678C4A30F7C}" presName="desTx" presStyleLbl="alignAccFollowNode1" presStyleIdx="3" presStyleCnt="4">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91933D0B-4A91-4ADB-87A2-308951F2499B}" srcId="{9282639E-38C4-4C49-BF6D-C3AA52535C47}" destId="{F2F8F961-8B2E-487D-A10D-0678C4A30F7C}" srcOrd="3" destOrd="0" parTransId="{83CD534D-FD9C-450E-8089-0C6DAD25DC04}" sibTransId="{54F947E9-D241-4D51-B349-AB1554189EFE}"/>
    <dgm:cxn modelId="{D6F8AF85-3759-4367-BFB7-6FAEC5243CEC}" srcId="{9282639E-38C4-4C49-BF6D-C3AA52535C47}" destId="{D5B04BC9-D1BB-4BEE-9C5F-3C2DFB239EAF}" srcOrd="0" destOrd="0" parTransId="{72B20532-9BD4-478C-ADC7-34AB16684818}" sibTransId="{E3F7A116-985C-4ECD-9215-C9426F247DA7}"/>
    <dgm:cxn modelId="{B68CF08F-951E-4ED4-B45A-126FC9416B33}" type="presOf" srcId="{6FD21A2C-5D17-4072-B3D8-53A3C819E637}" destId="{77BC4B87-FEBA-4F55-AFE0-9ED1194F90D0}" srcOrd="0" destOrd="0" presId="urn:microsoft.com/office/officeart/2005/8/layout/hList1"/>
    <dgm:cxn modelId="{44CCA16C-3F0A-49E3-8CC0-6BC7330FDB4D}" type="presOf" srcId="{F0F0DBFB-818F-4FB4-BBEE-12EA022430B1}" destId="{940284F7-6D10-41D8-8ACD-416D43294B83}" srcOrd="0" destOrd="0" presId="urn:microsoft.com/office/officeart/2005/8/layout/hList1"/>
    <dgm:cxn modelId="{C9CAA094-A913-44A0-AA5E-088E6E2EAFB2}" type="presOf" srcId="{F2F8F961-8B2E-487D-A10D-0678C4A30F7C}" destId="{A925800D-5F78-45A9-9F28-246E37D87B50}"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66ECA61F-1A59-4531-9D36-666E5E557649}" srcId="{F2F8F961-8B2E-487D-A10D-0678C4A30F7C}" destId="{6FD21A2C-5D17-4072-B3D8-53A3C819E637}" srcOrd="0" destOrd="0" parTransId="{3BA6C3B3-8248-4085-8F11-E6E772595AEB}" sibTransId="{DF4E707A-A0BB-4E04-BE72-9AC77403B3CD}"/>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 modelId="{8E0B415C-744A-4B49-A6FF-B41DCDCA2654}" type="presParOf" srcId="{18D848BB-0825-43A2-9DAE-275705B61A1C}" destId="{94D47E39-E668-489F-A6D0-5CCD9A973ECA}" srcOrd="5" destOrd="0" presId="urn:microsoft.com/office/officeart/2005/8/layout/hList1"/>
    <dgm:cxn modelId="{AEB5FDC0-55D0-4E51-9DD2-4047457FCD9B}" type="presParOf" srcId="{18D848BB-0825-43A2-9DAE-275705B61A1C}" destId="{3A610D19-9B97-419B-9A42-A1CD212C3E1E}" srcOrd="6" destOrd="0" presId="urn:microsoft.com/office/officeart/2005/8/layout/hList1"/>
    <dgm:cxn modelId="{8CBD3A14-CD46-4402-B5B3-614147091B78}" type="presParOf" srcId="{3A610D19-9B97-419B-9A42-A1CD212C3E1E}" destId="{A925800D-5F78-45A9-9F28-246E37D87B50}" srcOrd="0" destOrd="0" presId="urn:microsoft.com/office/officeart/2005/8/layout/hList1"/>
    <dgm:cxn modelId="{CA8BEA44-8839-421D-B937-684A24EB3C7E}" type="presParOf" srcId="{3A610D19-9B97-419B-9A42-A1CD212C3E1E}" destId="{77BC4B87-FEBA-4F55-AFE0-9ED1194F90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36104" cy="47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0"/>
        <a:ext cx="936104" cy="4764960"/>
      </dsp:txXfrm>
    </dsp:sp>
    <dsp:sp modelId="{B4D3465A-4437-4356-A4A0-A35796071859}">
      <dsp:nvSpPr>
        <dsp:cNvPr id="0" name=""/>
        <dsp:cNvSpPr/>
      </dsp:nvSpPr>
      <dsp:spPr>
        <a:xfrm>
          <a:off x="1006311" y="20532"/>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1006311" y="20532"/>
        <a:ext cx="3674208" cy="410652"/>
      </dsp:txXfrm>
    </dsp:sp>
    <dsp:sp modelId="{27575DC7-8C70-401F-B94C-23B92C7F6962}">
      <dsp:nvSpPr>
        <dsp:cNvPr id="0" name=""/>
        <dsp:cNvSpPr/>
      </dsp:nvSpPr>
      <dsp:spPr>
        <a:xfrm>
          <a:off x="936104" y="43118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311" y="451717"/>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1006311" y="451717"/>
        <a:ext cx="3674208" cy="410652"/>
      </dsp:txXfrm>
    </dsp:sp>
    <dsp:sp modelId="{60F216FD-13B3-428B-AC0A-56C46D937197}">
      <dsp:nvSpPr>
        <dsp:cNvPr id="0" name=""/>
        <dsp:cNvSpPr/>
      </dsp:nvSpPr>
      <dsp:spPr>
        <a:xfrm>
          <a:off x="936104" y="862369"/>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311" y="882901"/>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1006311" y="882901"/>
        <a:ext cx="3674208" cy="410652"/>
      </dsp:txXfrm>
    </dsp:sp>
    <dsp:sp modelId="{FA478A36-A64E-460F-AE67-40392AE39135}">
      <dsp:nvSpPr>
        <dsp:cNvPr id="0" name=""/>
        <dsp:cNvSpPr/>
      </dsp:nvSpPr>
      <dsp:spPr>
        <a:xfrm>
          <a:off x="936104" y="129355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311" y="1314086"/>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 </a:t>
          </a:r>
          <a:r>
            <a:rPr lang="da-DK" sz="1200" strike="sngStrike" kern="1200" dirty="0" smtClean="0"/>
            <a:t>Årsrapport 2019 – alle selskaber</a:t>
          </a:r>
          <a:endParaRPr lang="da-DK" sz="1200" strike="sngStrike" kern="1200" dirty="0"/>
        </a:p>
      </dsp:txBody>
      <dsp:txXfrm>
        <a:off x="1006311" y="1314086"/>
        <a:ext cx="3674208" cy="410652"/>
      </dsp:txXfrm>
    </dsp:sp>
    <dsp:sp modelId="{D4BF0867-9340-4A6D-B1BF-BFBD81106D63}">
      <dsp:nvSpPr>
        <dsp:cNvPr id="0" name=""/>
        <dsp:cNvSpPr/>
      </dsp:nvSpPr>
      <dsp:spPr>
        <a:xfrm>
          <a:off x="936104" y="1724738"/>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95C6D-E3ED-4346-B920-86364C5BD2DA}">
      <dsp:nvSpPr>
        <dsp:cNvPr id="0" name=""/>
        <dsp:cNvSpPr/>
      </dsp:nvSpPr>
      <dsp:spPr>
        <a:xfrm>
          <a:off x="1006311" y="1745271"/>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a:t>
          </a:r>
          <a:r>
            <a:rPr lang="da-DK" sz="1200" strike="sngStrike" kern="1200" dirty="0" smtClean="0"/>
            <a:t>Omstrukturering af Forsyning Helsingør Koncernen</a:t>
          </a:r>
          <a:endParaRPr lang="da-DK" sz="1200" strike="sngStrike" kern="1200" dirty="0"/>
        </a:p>
      </dsp:txBody>
      <dsp:txXfrm>
        <a:off x="1006311" y="1745271"/>
        <a:ext cx="3674208" cy="410652"/>
      </dsp:txXfrm>
    </dsp:sp>
    <dsp:sp modelId="{35175FC0-F4CB-4839-819B-9C8E49443C76}">
      <dsp:nvSpPr>
        <dsp:cNvPr id="0" name=""/>
        <dsp:cNvSpPr/>
      </dsp:nvSpPr>
      <dsp:spPr>
        <a:xfrm>
          <a:off x="936104" y="2155923"/>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A59D3-85B0-4E14-AAFB-F77E4107DC9D}">
      <dsp:nvSpPr>
        <dsp:cNvPr id="0" name=""/>
        <dsp:cNvSpPr/>
      </dsp:nvSpPr>
      <dsp:spPr>
        <a:xfrm>
          <a:off x="1006311" y="2176455"/>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Generalforsamling 2020 – Forsyning Helsingør A/S</a:t>
          </a:r>
          <a:endParaRPr lang="da-DK" sz="1200" kern="1200" dirty="0"/>
        </a:p>
      </dsp:txBody>
      <dsp:txXfrm>
        <a:off x="1006311" y="2176455"/>
        <a:ext cx="3674208" cy="410652"/>
      </dsp:txXfrm>
    </dsp:sp>
    <dsp:sp modelId="{7D9A4FB5-6BF2-44C4-9492-70DE77A86424}">
      <dsp:nvSpPr>
        <dsp:cNvPr id="0" name=""/>
        <dsp:cNvSpPr/>
      </dsp:nvSpPr>
      <dsp:spPr>
        <a:xfrm>
          <a:off x="936104" y="2587108"/>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81AF4-A7C9-4F48-9060-CAF23965C356}">
      <dsp:nvSpPr>
        <dsp:cNvPr id="0" name=""/>
        <dsp:cNvSpPr/>
      </dsp:nvSpPr>
      <dsp:spPr>
        <a:xfrm>
          <a:off x="1006311" y="2607640"/>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a:t>
          </a:r>
          <a:r>
            <a:rPr lang="da-DK" sz="1200" strike="sngStrike" kern="1200" dirty="0" smtClean="0"/>
            <a:t>Økonomi- og ledelsesrapportering – alle selskaber</a:t>
          </a:r>
          <a:endParaRPr lang="da-DK" sz="1200" strike="sngStrike" kern="1200" dirty="0"/>
        </a:p>
      </dsp:txBody>
      <dsp:txXfrm>
        <a:off x="1006311" y="2607640"/>
        <a:ext cx="3674208" cy="410652"/>
      </dsp:txXfrm>
    </dsp:sp>
    <dsp:sp modelId="{57ABFA90-FEC0-479D-AE1F-640745F8D9C4}">
      <dsp:nvSpPr>
        <dsp:cNvPr id="0" name=""/>
        <dsp:cNvSpPr/>
      </dsp:nvSpPr>
      <dsp:spPr>
        <a:xfrm>
          <a:off x="936104" y="301829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E7415-D827-476D-9D85-000FF7E16353}">
      <dsp:nvSpPr>
        <dsp:cNvPr id="0" name=""/>
        <dsp:cNvSpPr/>
      </dsp:nvSpPr>
      <dsp:spPr>
        <a:xfrm>
          <a:off x="1006311" y="3038825"/>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a-DK" sz="1200" kern="1200" dirty="0" smtClean="0">
              <a:solidFill>
                <a:schemeClr val="tx1"/>
              </a:solidFill>
            </a:rPr>
            <a:t>8.</a:t>
          </a:r>
          <a:r>
            <a:rPr lang="da-DK" sz="1200" kern="1200" dirty="0" smtClean="0">
              <a:solidFill>
                <a:srgbClr val="FF0000"/>
              </a:solidFill>
            </a:rPr>
            <a:t> </a:t>
          </a:r>
          <a:r>
            <a:rPr lang="da-DK" sz="1200" kern="1200" dirty="0" smtClean="0"/>
            <a:t>Redegørelse for god selskabsledelse</a:t>
          </a:r>
          <a:endParaRPr lang="da-DK" sz="1200" kern="1200" dirty="0">
            <a:solidFill>
              <a:srgbClr val="FF0000"/>
            </a:solidFill>
          </a:endParaRPr>
        </a:p>
      </dsp:txBody>
      <dsp:txXfrm>
        <a:off x="1006311" y="3038825"/>
        <a:ext cx="3674208" cy="410652"/>
      </dsp:txXfrm>
    </dsp:sp>
    <dsp:sp modelId="{70D2782E-28A7-4563-A658-F95435B68D2B}">
      <dsp:nvSpPr>
        <dsp:cNvPr id="0" name=""/>
        <dsp:cNvSpPr/>
      </dsp:nvSpPr>
      <dsp:spPr>
        <a:xfrm>
          <a:off x="936104" y="3449477"/>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F2538-330A-454F-951F-1E3EB5C95944}">
      <dsp:nvSpPr>
        <dsp:cNvPr id="0" name=""/>
        <dsp:cNvSpPr/>
      </dsp:nvSpPr>
      <dsp:spPr>
        <a:xfrm>
          <a:off x="1006311" y="3470009"/>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9. </a:t>
          </a:r>
          <a:r>
            <a:rPr lang="da-DK" sz="1200" strike="sngStrike" kern="1200" dirty="0" smtClean="0"/>
            <a:t>Nyt forretningsområde</a:t>
          </a:r>
          <a:endParaRPr lang="da-DK" sz="1200" strike="sngStrike" kern="1200" dirty="0"/>
        </a:p>
      </dsp:txBody>
      <dsp:txXfrm>
        <a:off x="1006311" y="3470009"/>
        <a:ext cx="3674208" cy="410652"/>
      </dsp:txXfrm>
    </dsp:sp>
    <dsp:sp modelId="{6BAAB2AD-EC5A-4E6F-9964-542370DFED39}">
      <dsp:nvSpPr>
        <dsp:cNvPr id="0" name=""/>
        <dsp:cNvSpPr/>
      </dsp:nvSpPr>
      <dsp:spPr>
        <a:xfrm>
          <a:off x="936104" y="388066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C2640-C388-4649-ACB1-0486B250FF00}">
      <dsp:nvSpPr>
        <dsp:cNvPr id="0" name=""/>
        <dsp:cNvSpPr/>
      </dsp:nvSpPr>
      <dsp:spPr>
        <a:xfrm>
          <a:off x="1006311" y="3901194"/>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a-DK" sz="1200" kern="1200" dirty="0" smtClean="0"/>
            <a:t>10. Affaldssortering i bykernen</a:t>
          </a:r>
          <a:endParaRPr lang="da-DK" sz="1200" kern="1200" dirty="0">
            <a:solidFill>
              <a:srgbClr val="FF0000"/>
            </a:solidFill>
          </a:endParaRPr>
        </a:p>
      </dsp:txBody>
      <dsp:txXfrm>
        <a:off x="1006311" y="3901194"/>
        <a:ext cx="3674208" cy="410652"/>
      </dsp:txXfrm>
    </dsp:sp>
    <dsp:sp modelId="{5E0C1204-0A6B-4CD3-848C-9F98178304CB}">
      <dsp:nvSpPr>
        <dsp:cNvPr id="0" name=""/>
        <dsp:cNvSpPr/>
      </dsp:nvSpPr>
      <dsp:spPr>
        <a:xfrm>
          <a:off x="936104" y="431184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BF0C1-2355-49A7-BE89-2AEDF97ADAA5}">
      <dsp:nvSpPr>
        <dsp:cNvPr id="0" name=""/>
        <dsp:cNvSpPr/>
      </dsp:nvSpPr>
      <dsp:spPr>
        <a:xfrm>
          <a:off x="1006311" y="4332379"/>
          <a:ext cx="3674208" cy="41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 </a:t>
          </a:r>
          <a:endParaRPr lang="da-DK" sz="1200" kern="1200" dirty="0"/>
        </a:p>
      </dsp:txBody>
      <dsp:txXfrm>
        <a:off x="1006311" y="4332379"/>
        <a:ext cx="3674208" cy="410652"/>
      </dsp:txXfrm>
    </dsp:sp>
    <dsp:sp modelId="{A8020CB4-47B0-43A1-ACE5-98B7598E89F3}">
      <dsp:nvSpPr>
        <dsp:cNvPr id="0" name=""/>
        <dsp:cNvSpPr/>
      </dsp:nvSpPr>
      <dsp:spPr>
        <a:xfrm>
          <a:off x="936104" y="4764960"/>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324947" cy="2247981"/>
      </dsp:txXfrm>
    </dsp:sp>
    <dsp:sp modelId="{A3F4AE7B-A97C-44E8-B3EC-31CC9F6CCD00}">
      <dsp:nvSpPr>
        <dsp:cNvPr id="0" name=""/>
        <dsp:cNvSpPr/>
      </dsp:nvSpPr>
      <dsp:spPr>
        <a:xfrm>
          <a:off x="1424318" y="29416"/>
          <a:ext cx="5200417" cy="331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11. Årsrapport  2019 Skibstrup Affaldscenter - Affald A/S</a:t>
          </a:r>
          <a:endParaRPr lang="da-DK" sz="1200" kern="1200" dirty="0"/>
        </a:p>
      </dsp:txBody>
      <dsp:txXfrm>
        <a:off x="1424318" y="29416"/>
        <a:ext cx="5200417" cy="331993"/>
      </dsp:txXfrm>
    </dsp:sp>
    <dsp:sp modelId="{153A15C8-2B4A-428A-8728-0C74163AD443}">
      <dsp:nvSpPr>
        <dsp:cNvPr id="0" name=""/>
        <dsp:cNvSpPr/>
      </dsp:nvSpPr>
      <dsp:spPr>
        <a:xfrm>
          <a:off x="1324947" y="361410"/>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DC78F7-7473-46F2-BACF-14D9A7A29635}">
      <dsp:nvSpPr>
        <dsp:cNvPr id="0" name=""/>
        <dsp:cNvSpPr/>
      </dsp:nvSpPr>
      <dsp:spPr>
        <a:xfrm>
          <a:off x="1424318" y="390827"/>
          <a:ext cx="5200417" cy="58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12. Kundeservice – status – Service A/S</a:t>
          </a:r>
          <a:endParaRPr lang="da-DK" sz="1200" kern="1200" dirty="0"/>
        </a:p>
      </dsp:txBody>
      <dsp:txXfrm>
        <a:off x="1424318" y="390827"/>
        <a:ext cx="5200417" cy="588338"/>
      </dsp:txXfrm>
    </dsp:sp>
    <dsp:sp modelId="{2BE84F0C-633B-4FE0-8B26-4102E7E45295}">
      <dsp:nvSpPr>
        <dsp:cNvPr id="0" name=""/>
        <dsp:cNvSpPr/>
      </dsp:nvSpPr>
      <dsp:spPr>
        <a:xfrm>
          <a:off x="1324947" y="97916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2276B-26D1-417B-98D7-84F5C245CB98}">
      <dsp:nvSpPr>
        <dsp:cNvPr id="0" name=""/>
        <dsp:cNvSpPr/>
      </dsp:nvSpPr>
      <dsp:spPr>
        <a:xfrm>
          <a:off x="1424318" y="1008583"/>
          <a:ext cx="5200417" cy="58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Genbrugsplads på Energivej – Affald A/S</a:t>
          </a:r>
          <a:endParaRPr lang="da-DK" sz="1200" kern="1200" dirty="0"/>
        </a:p>
      </dsp:txBody>
      <dsp:txXfrm>
        <a:off x="1424318" y="1008583"/>
        <a:ext cx="5200417" cy="588338"/>
      </dsp:txXfrm>
    </dsp:sp>
    <dsp:sp modelId="{5C813864-5CF2-47E7-BE51-2C615B5BCF71}">
      <dsp:nvSpPr>
        <dsp:cNvPr id="0" name=""/>
        <dsp:cNvSpPr/>
      </dsp:nvSpPr>
      <dsp:spPr>
        <a:xfrm>
          <a:off x="1324947" y="159692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06338-2523-4818-8F3C-C5FEB49F9793}">
      <dsp:nvSpPr>
        <dsp:cNvPr id="0" name=""/>
        <dsp:cNvSpPr/>
      </dsp:nvSpPr>
      <dsp:spPr>
        <a:xfrm>
          <a:off x="1424318" y="1626338"/>
          <a:ext cx="5200417" cy="58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Genbrugspladsen i en turbulent tid</a:t>
          </a:r>
          <a:endParaRPr lang="da-DK" sz="1200" kern="1200" dirty="0"/>
        </a:p>
      </dsp:txBody>
      <dsp:txXfrm>
        <a:off x="1424318" y="1626338"/>
        <a:ext cx="5200417" cy="588338"/>
      </dsp:txXfrm>
    </dsp:sp>
    <dsp:sp modelId="{D1D262D0-5D39-48F1-B34F-26E381BF7411}">
      <dsp:nvSpPr>
        <dsp:cNvPr id="0" name=""/>
        <dsp:cNvSpPr/>
      </dsp:nvSpPr>
      <dsp:spPr>
        <a:xfrm>
          <a:off x="1324947" y="2214677"/>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CECB-B78D-4E1D-A778-146388CF2524}">
      <dsp:nvSpPr>
        <dsp:cNvPr id="0" name=""/>
        <dsp:cNvSpPr/>
      </dsp:nvSpPr>
      <dsp:spPr>
        <a:xfrm>
          <a:off x="0" y="2247981"/>
          <a:ext cx="66247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DAAC9-F0C3-425B-9BBA-0F971258F2A7}">
      <dsp:nvSpPr>
        <dsp:cNvPr id="0" name=""/>
        <dsp:cNvSpPr/>
      </dsp:nvSpPr>
      <dsp:spPr>
        <a:xfrm>
          <a:off x="0" y="2247981"/>
          <a:ext cx="1324947" cy="224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0" y="2247981"/>
        <a:ext cx="1324947" cy="2247981"/>
      </dsp:txXfrm>
    </dsp:sp>
    <dsp:sp modelId="{491A7B62-BDD3-4AA3-BE3E-3CE1097B533A}">
      <dsp:nvSpPr>
        <dsp:cNvPr id="0" name=""/>
        <dsp:cNvSpPr/>
      </dsp:nvSpPr>
      <dsp:spPr>
        <a:xfrm>
          <a:off x="1424318" y="2269165"/>
          <a:ext cx="5200417" cy="42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15. Øvrige bestyrelser</a:t>
          </a:r>
          <a:endParaRPr lang="da-DK" sz="1200" kern="1200" dirty="0"/>
        </a:p>
      </dsp:txBody>
      <dsp:txXfrm>
        <a:off x="1424318" y="2269165"/>
        <a:ext cx="5200417" cy="423691"/>
      </dsp:txXfrm>
    </dsp:sp>
    <dsp:sp modelId="{3AB0B74D-95E5-4BE2-B799-E813D4EB97D9}">
      <dsp:nvSpPr>
        <dsp:cNvPr id="0" name=""/>
        <dsp:cNvSpPr/>
      </dsp:nvSpPr>
      <dsp:spPr>
        <a:xfrm>
          <a:off x="1324947" y="2692857"/>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424318" y="2714041"/>
          <a:ext cx="5200417" cy="42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16. Fravigelse af tavshedspligt</a:t>
          </a:r>
          <a:endParaRPr lang="da-DK" sz="1200" kern="1200" dirty="0"/>
        </a:p>
      </dsp:txBody>
      <dsp:txXfrm>
        <a:off x="1424318" y="2714041"/>
        <a:ext cx="5200417" cy="423691"/>
      </dsp:txXfrm>
    </dsp:sp>
    <dsp:sp modelId="{2A516636-0A2D-407A-B97A-7FE17CB08F1E}">
      <dsp:nvSpPr>
        <dsp:cNvPr id="0" name=""/>
        <dsp:cNvSpPr/>
      </dsp:nvSpPr>
      <dsp:spPr>
        <a:xfrm>
          <a:off x="1324947" y="3137733"/>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424318" y="3158918"/>
          <a:ext cx="5200417" cy="42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Kommunikation</a:t>
          </a:r>
          <a:endParaRPr lang="da-DK" sz="1200" kern="1200" dirty="0"/>
        </a:p>
      </dsp:txBody>
      <dsp:txXfrm>
        <a:off x="1424318" y="3158918"/>
        <a:ext cx="5200417" cy="423691"/>
      </dsp:txXfrm>
    </dsp:sp>
    <dsp:sp modelId="{0691B33E-B597-4806-8249-A4359506E6D0}">
      <dsp:nvSpPr>
        <dsp:cNvPr id="0" name=""/>
        <dsp:cNvSpPr/>
      </dsp:nvSpPr>
      <dsp:spPr>
        <a:xfrm>
          <a:off x="1324947" y="3582609"/>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424318" y="3603794"/>
          <a:ext cx="5200417" cy="42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18. Mødeplan 2020</a:t>
          </a:r>
          <a:endParaRPr lang="da-DK" sz="1200" kern="1200" dirty="0"/>
        </a:p>
      </dsp:txBody>
      <dsp:txXfrm>
        <a:off x="1424318" y="3603794"/>
        <a:ext cx="5200417" cy="423691"/>
      </dsp:txXfrm>
    </dsp:sp>
    <dsp:sp modelId="{FD89FDDF-8FB0-4CFE-8862-8DAA37D3BD78}">
      <dsp:nvSpPr>
        <dsp:cNvPr id="0" name=""/>
        <dsp:cNvSpPr/>
      </dsp:nvSpPr>
      <dsp:spPr>
        <a:xfrm>
          <a:off x="1324947" y="4027486"/>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424318" y="4048670"/>
          <a:ext cx="5200417" cy="42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19. Eventuelt</a:t>
          </a:r>
          <a:endParaRPr lang="da-DK" sz="1200" kern="1200" dirty="0"/>
        </a:p>
      </dsp:txBody>
      <dsp:txXfrm>
        <a:off x="1424318" y="4048670"/>
        <a:ext cx="5200417" cy="423691"/>
      </dsp:txXfrm>
    </dsp:sp>
    <dsp:sp modelId="{AC042FCB-45A9-43EC-B3DC-E632081DCFA7}">
      <dsp:nvSpPr>
        <dsp:cNvPr id="0" name=""/>
        <dsp:cNvSpPr/>
      </dsp:nvSpPr>
      <dsp:spPr>
        <a:xfrm>
          <a:off x="1324947" y="4472362"/>
          <a:ext cx="529978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224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1056233" cy="2244288"/>
      </dsp:txXfrm>
    </dsp:sp>
    <dsp:sp modelId="{794530A8-00D0-484E-844F-83A804AE5E64}">
      <dsp:nvSpPr>
        <dsp:cNvPr id="0" name=""/>
        <dsp:cNvSpPr/>
      </dsp:nvSpPr>
      <dsp:spPr>
        <a:xfrm>
          <a:off x="1135450" y="20437"/>
          <a:ext cx="4145715" cy="117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7.1 Månedsrapport pr. februar ÅTD 2020 – alle selskaber</a:t>
          </a:r>
          <a:endParaRPr lang="da-DK" sz="1600" kern="1200" dirty="0">
            <a:solidFill>
              <a:schemeClr val="bg1"/>
            </a:solidFill>
          </a:endParaRPr>
        </a:p>
      </dsp:txBody>
      <dsp:txXfrm>
        <a:off x="1135450" y="20437"/>
        <a:ext cx="4145715" cy="1174080"/>
      </dsp:txXfrm>
    </dsp:sp>
    <dsp:sp modelId="{D2BEA5B6-E8D3-4830-B71D-26BD40BDA466}">
      <dsp:nvSpPr>
        <dsp:cNvPr id="0" name=""/>
        <dsp:cNvSpPr/>
      </dsp:nvSpPr>
      <dsp:spPr>
        <a:xfrm>
          <a:off x="1056233" y="651107"/>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C379A3-E199-46A6-83A3-9EB0CEDB5061}">
      <dsp:nvSpPr>
        <dsp:cNvPr id="0" name=""/>
        <dsp:cNvSpPr/>
      </dsp:nvSpPr>
      <dsp:spPr>
        <a:xfrm>
          <a:off x="1135450" y="809688"/>
          <a:ext cx="4145715" cy="57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7.2 LIS rapport pr. februar ÅTD 2020 – alle selskaber</a:t>
          </a:r>
          <a:endParaRPr lang="da-DK" sz="1600" kern="1200" dirty="0">
            <a:solidFill>
              <a:schemeClr val="bg1"/>
            </a:solidFill>
          </a:endParaRPr>
        </a:p>
      </dsp:txBody>
      <dsp:txXfrm>
        <a:off x="1135450" y="809688"/>
        <a:ext cx="4145715" cy="579394"/>
      </dsp:txXfrm>
    </dsp:sp>
    <dsp:sp modelId="{14892748-BC2A-4997-9DEB-BBEE26F4197C}">
      <dsp:nvSpPr>
        <dsp:cNvPr id="0" name=""/>
        <dsp:cNvSpPr/>
      </dsp:nvSpPr>
      <dsp:spPr>
        <a:xfrm>
          <a:off x="1056233" y="1596217"/>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2661F-B9A8-4C3B-ADC1-65C463D7E94B}">
      <dsp:nvSpPr>
        <dsp:cNvPr id="0" name=""/>
        <dsp:cNvSpPr/>
      </dsp:nvSpPr>
      <dsp:spPr>
        <a:xfrm>
          <a:off x="1135450" y="1814787"/>
          <a:ext cx="4145715" cy="40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7.3 Anlægsinvesteringsplan</a:t>
          </a:r>
          <a:endParaRPr lang="da-DK" sz="1600" kern="1200" dirty="0">
            <a:solidFill>
              <a:schemeClr val="bg1"/>
            </a:solidFill>
          </a:endParaRPr>
        </a:p>
      </dsp:txBody>
      <dsp:txXfrm>
        <a:off x="1135450" y="1814787"/>
        <a:ext cx="4145715" cy="408749"/>
      </dsp:txXfrm>
    </dsp:sp>
    <dsp:sp modelId="{D1412D6D-7654-49A4-9F89-E75D546087E0}">
      <dsp:nvSpPr>
        <dsp:cNvPr id="0" name=""/>
        <dsp:cNvSpPr/>
      </dsp:nvSpPr>
      <dsp:spPr>
        <a:xfrm>
          <a:off x="1056233" y="2223537"/>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1056233" cy="3168351"/>
      </dsp:txXfrm>
    </dsp:sp>
    <dsp:sp modelId="{794530A8-00D0-484E-844F-83A804AE5E64}">
      <dsp:nvSpPr>
        <dsp:cNvPr id="0" name=""/>
        <dsp:cNvSpPr/>
      </dsp:nvSpPr>
      <dsp:spPr>
        <a:xfrm>
          <a:off x="1135450" y="143875"/>
          <a:ext cx="4145715" cy="2877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a-DK" sz="2000" kern="1200" dirty="0" smtClean="0">
              <a:solidFill>
                <a:schemeClr val="bg1"/>
              </a:solidFill>
            </a:rPr>
            <a:t>8.1 Forslag til fælles redegørelse</a:t>
          </a:r>
          <a:endParaRPr lang="da-DK" sz="2000" kern="1200" dirty="0">
            <a:solidFill>
              <a:schemeClr val="bg1"/>
            </a:solidFill>
          </a:endParaRPr>
        </a:p>
      </dsp:txBody>
      <dsp:txXfrm>
        <a:off x="1135450" y="143875"/>
        <a:ext cx="4145715" cy="2877507"/>
      </dsp:txXfrm>
    </dsp:sp>
    <dsp:sp modelId="{D2BEA5B6-E8D3-4830-B71D-26BD40BDA466}">
      <dsp:nvSpPr>
        <dsp:cNvPr id="0" name=""/>
        <dsp:cNvSpPr/>
      </dsp:nvSpPr>
      <dsp:spPr>
        <a:xfrm>
          <a:off x="1056233" y="732119"/>
          <a:ext cx="4224932"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11D5E-9090-42DF-AA53-005E08916A83}">
      <dsp:nvSpPr>
        <dsp:cNvPr id="0" name=""/>
        <dsp:cNvSpPr/>
      </dsp:nvSpPr>
      <dsp:spPr>
        <a:xfrm>
          <a:off x="0" y="0"/>
          <a:ext cx="52811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CFDE1-F180-4180-B0A1-ADFF5A48FF3D}">
      <dsp:nvSpPr>
        <dsp:cNvPr id="0" name=""/>
        <dsp:cNvSpPr/>
      </dsp:nvSpPr>
      <dsp:spPr>
        <a:xfrm>
          <a:off x="0" y="0"/>
          <a:ext cx="1056233" cy="3738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Bilag</a:t>
          </a:r>
          <a:endParaRPr lang="da-DK" sz="1600" kern="1200" dirty="0">
            <a:solidFill>
              <a:schemeClr val="bg1"/>
            </a:solidFill>
          </a:endParaRPr>
        </a:p>
      </dsp:txBody>
      <dsp:txXfrm>
        <a:off x="0" y="0"/>
        <a:ext cx="1056233" cy="3738414"/>
      </dsp:txXfrm>
    </dsp:sp>
    <dsp:sp modelId="{794530A8-00D0-484E-844F-83A804AE5E64}">
      <dsp:nvSpPr>
        <dsp:cNvPr id="0" name=""/>
        <dsp:cNvSpPr/>
      </dsp:nvSpPr>
      <dsp:spPr>
        <a:xfrm>
          <a:off x="741358" y="0"/>
          <a:ext cx="4145715" cy="33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solidFill>
                <a:schemeClr val="bg1"/>
              </a:solidFill>
            </a:rPr>
            <a:t>11.1 Årsrapport 2019 Skibstrup Affaldscenter</a:t>
          </a:r>
          <a:endParaRPr lang="da-DK" sz="1600" kern="1200" dirty="0">
            <a:solidFill>
              <a:schemeClr val="bg1"/>
            </a:solidFill>
          </a:endParaRPr>
        </a:p>
      </dsp:txBody>
      <dsp:txXfrm>
        <a:off x="741358" y="0"/>
        <a:ext cx="4145715" cy="3395239"/>
      </dsp:txXfrm>
    </dsp:sp>
    <dsp:sp modelId="{D2BEA5B6-E8D3-4830-B71D-26BD40BDA466}">
      <dsp:nvSpPr>
        <dsp:cNvPr id="0" name=""/>
        <dsp:cNvSpPr/>
      </dsp:nvSpPr>
      <dsp:spPr>
        <a:xfrm>
          <a:off x="1056233" y="3565001"/>
          <a:ext cx="42249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86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Forsyning Helsingør </a:t>
          </a:r>
          <a:r>
            <a:rPr lang="da-DK" sz="1900" kern="1200" dirty="0" err="1" smtClean="0"/>
            <a:t>Elhandel</a:t>
          </a:r>
          <a:r>
            <a:rPr lang="da-DK" sz="1900" kern="1200" dirty="0" smtClean="0"/>
            <a:t> A/S</a:t>
          </a:r>
          <a:endParaRPr lang="da-DK" sz="1900" kern="1200" dirty="0"/>
        </a:p>
      </dsp:txBody>
      <dsp:txXfrm>
        <a:off x="3862" y="802304"/>
        <a:ext cx="2322395" cy="690359"/>
      </dsp:txXfrm>
    </dsp:sp>
    <dsp:sp modelId="{940284F7-6D10-41D8-8ACD-416D43294B83}">
      <dsp:nvSpPr>
        <dsp:cNvPr id="0" name=""/>
        <dsp:cNvSpPr/>
      </dsp:nvSpPr>
      <dsp:spPr>
        <a:xfrm>
          <a:off x="386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30. april 2020</a:t>
          </a:r>
          <a:endParaRPr lang="da-DK" sz="2000" kern="1200" dirty="0"/>
        </a:p>
      </dsp:txBody>
      <dsp:txXfrm>
        <a:off x="3862" y="1492663"/>
        <a:ext cx="2322395" cy="1121332"/>
      </dsp:txXfrm>
    </dsp:sp>
    <dsp:sp modelId="{187005E2-D87A-40E6-9C8E-7FD75C4E37F9}">
      <dsp:nvSpPr>
        <dsp:cNvPr id="0" name=""/>
        <dsp:cNvSpPr/>
      </dsp:nvSpPr>
      <dsp:spPr>
        <a:xfrm>
          <a:off x="2651392"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Helsingør Kraftvarmeværk A/S</a:t>
          </a:r>
          <a:endParaRPr lang="da-DK" sz="1900" kern="1200" dirty="0"/>
        </a:p>
      </dsp:txBody>
      <dsp:txXfrm>
        <a:off x="2651392" y="802304"/>
        <a:ext cx="2322395" cy="690359"/>
      </dsp:txXfrm>
    </dsp:sp>
    <dsp:sp modelId="{76E536B2-B349-4D4E-BF84-00E38BD2E58E}">
      <dsp:nvSpPr>
        <dsp:cNvPr id="0" name=""/>
        <dsp:cNvSpPr/>
      </dsp:nvSpPr>
      <dsp:spPr>
        <a:xfrm>
          <a:off x="2651392"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6. maj 2020</a:t>
          </a:r>
          <a:endParaRPr lang="da-DK" sz="2000" kern="1200" dirty="0"/>
        </a:p>
      </dsp:txBody>
      <dsp:txXfrm>
        <a:off x="2651392" y="1492663"/>
        <a:ext cx="2322395" cy="1121332"/>
      </dsp:txXfrm>
    </dsp:sp>
    <dsp:sp modelId="{99B24E0E-7916-4BAF-A923-EC650141FB97}">
      <dsp:nvSpPr>
        <dsp:cNvPr id="0" name=""/>
        <dsp:cNvSpPr/>
      </dsp:nvSpPr>
      <dsp:spPr>
        <a:xfrm>
          <a:off x="5298923"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err="1" smtClean="0"/>
            <a:t>Scanenergi</a:t>
          </a:r>
          <a:r>
            <a:rPr lang="da-DK" sz="1900" kern="1200" dirty="0" smtClean="0"/>
            <a:t> koncernen</a:t>
          </a:r>
          <a:endParaRPr lang="da-DK" sz="1900" kern="1200" dirty="0"/>
        </a:p>
      </dsp:txBody>
      <dsp:txXfrm>
        <a:off x="5298923" y="802304"/>
        <a:ext cx="2322395" cy="690359"/>
      </dsp:txXfrm>
    </dsp:sp>
    <dsp:sp modelId="{BFFCF744-23E4-4784-989D-D18648BC38B0}">
      <dsp:nvSpPr>
        <dsp:cNvPr id="0" name=""/>
        <dsp:cNvSpPr/>
      </dsp:nvSpPr>
      <dsp:spPr>
        <a:xfrm>
          <a:off x="5298923"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10+11. juni 2020</a:t>
          </a:r>
          <a:endParaRPr lang="da-DK" sz="2000" kern="1200" dirty="0"/>
        </a:p>
      </dsp:txBody>
      <dsp:txXfrm>
        <a:off x="5298923" y="1492663"/>
        <a:ext cx="2322395" cy="1121332"/>
      </dsp:txXfrm>
    </dsp:sp>
    <dsp:sp modelId="{A925800D-5F78-45A9-9F28-246E37D87B50}">
      <dsp:nvSpPr>
        <dsp:cNvPr id="0" name=""/>
        <dsp:cNvSpPr/>
      </dsp:nvSpPr>
      <dsp:spPr>
        <a:xfrm>
          <a:off x="7946454" y="802304"/>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a-DK" sz="2000" kern="1200" dirty="0" smtClean="0"/>
            <a:t>Nordkøb A/S</a:t>
          </a:r>
          <a:endParaRPr lang="da-DK" sz="2000" kern="1200" dirty="0"/>
        </a:p>
      </dsp:txBody>
      <dsp:txXfrm>
        <a:off x="7946454" y="802304"/>
        <a:ext cx="2322395" cy="690359"/>
      </dsp:txXfrm>
    </dsp:sp>
    <dsp:sp modelId="{77BC4B87-FEBA-4F55-AFE0-9ED1194F90D0}">
      <dsp:nvSpPr>
        <dsp:cNvPr id="0" name=""/>
        <dsp:cNvSpPr/>
      </dsp:nvSpPr>
      <dsp:spPr>
        <a:xfrm>
          <a:off x="7946454" y="1492663"/>
          <a:ext cx="2322395" cy="11213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7. maj 2020</a:t>
          </a:r>
          <a:endParaRPr lang="da-DK" sz="2000" kern="1200" dirty="0"/>
        </a:p>
      </dsp:txBody>
      <dsp:txXfrm>
        <a:off x="7946454" y="1492663"/>
        <a:ext cx="2322395" cy="11213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15-05-2020</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15-05-2020</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0183A-898A-47CA-ACA5-7AAC5C5D897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0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r>
              <a:rPr lang="da-DK" smtClean="0"/>
              <a:t>24. april 2019</a:t>
            </a:r>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Offentlig referat fra bestyrelsesmødet den 30. april 2020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r>
              <a:rPr lang="da-DK" smtClean="0"/>
              <a:t>24. april 2019</a:t>
            </a:r>
            <a:endParaRPr lang="da-DK" dirty="0"/>
          </a:p>
        </p:txBody>
      </p:sp>
      <p:sp>
        <p:nvSpPr>
          <p:cNvPr id="7" name="Pladsholder til sidefod 6"/>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r>
              <a:rPr lang="da-DK" smtClean="0"/>
              <a:t>24. april 2019</a:t>
            </a:r>
            <a:endParaRPr lang="da-DK" dirty="0"/>
          </a:p>
        </p:txBody>
      </p:sp>
      <p:sp>
        <p:nvSpPr>
          <p:cNvPr id="6" name="Pladsholder til sidefod 5"/>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Pladsholder til sidefod 7"/>
          <p:cNvSpPr>
            <a:spLocks noGrp="1"/>
          </p:cNvSpPr>
          <p:nvPr>
            <p:ph type="ftr" sz="quarter" idx="11"/>
          </p:nvPr>
        </p:nvSpPr>
        <p:spPr/>
        <p:txBody>
          <a:bodyPr/>
          <a:lstStyle/>
          <a:p>
            <a:r>
              <a:rPr lang="da-DK" smtClean="0"/>
              <a:t>Offentlig referat fra bestyrelsesmødet den 30. april 2020 i Forsyning Helsingør A/S m.fl</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4164648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006390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2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r>
              <a:rPr lang="da-DK" smtClean="0"/>
              <a:t>24. april 2019</a:t>
            </a:r>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Offentlig referat fra bestyrelsesmødet den 30. april 2020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8"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r>
              <a:rPr lang="da-DK" smtClean="0"/>
              <a:t>24. april 2019</a:t>
            </a:r>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Offentlig referat fra bestyrelsesmødet den 30. april 2020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4" name="Pladsholder til sidefod 3"/>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r>
              <a:rPr lang="da-DK" smtClean="0"/>
              <a:t>24. april 2019</a:t>
            </a:r>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Offentlig referat fra bestyrelsesmødet den 30. april 2020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a:t>Bestyrelsesmøde den </a:t>
            </a:r>
            <a:r>
              <a:rPr lang="da-DK" sz="1600" b="1" dirty="0" smtClean="0"/>
              <a:t>30. april 2020 </a:t>
            </a:r>
            <a:r>
              <a:rPr lang="da-DK" sz="1600" b="1" dirty="0"/>
              <a:t>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smtClean="0"/>
              <a:t>Elektrus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2" name="Pladsholder til sidefod 1"/>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a:t>
            </a:fld>
            <a:endParaRPr lang="da-DK" dirty="0"/>
          </a:p>
        </p:txBody>
      </p:sp>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2243999" y="1993630"/>
            <a:ext cx="7776000" cy="3811634"/>
          </a:xfrm>
        </p:spPr>
        <p:txBody>
          <a:bodyPr/>
          <a:lstStyle/>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10</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4. Anlægsinvesteringer – alle selskaber</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4" name="Rektangel 3"/>
          <p:cNvSpPr/>
          <p:nvPr/>
        </p:nvSpPr>
        <p:spPr>
          <a:xfrm>
            <a:off x="1394952" y="1975057"/>
            <a:ext cx="8229440" cy="1754326"/>
          </a:xfrm>
          <a:prstGeom prst="rect">
            <a:avLst/>
          </a:prstGeom>
        </p:spPr>
        <p:txBody>
          <a:bodyPr wrap="square">
            <a:spAutoFit/>
          </a:bodyPr>
          <a:lstStyle/>
          <a:p>
            <a:r>
              <a:rPr lang="da-DK" dirty="0"/>
              <a:t>Anlægsrapporteringen for 2019 blev præsenteret for bestyrelsen. Koncernens selskaber investerede i 2019 for i alt 298,3 mio.kr., svarende til 75 pct. af det samlede reviderede anlægsbudget for 2019.</a:t>
            </a:r>
          </a:p>
          <a:p>
            <a:endParaRPr lang="da-DK" dirty="0"/>
          </a:p>
          <a:p>
            <a:r>
              <a:rPr lang="da-DK" dirty="0"/>
              <a:t>Bestyrelsen tog den samlede økonomi- og ledelsesrapportering for koncernen til efterretning.</a:t>
            </a:r>
          </a:p>
        </p:txBody>
      </p:sp>
    </p:spTree>
    <p:extLst>
      <p:ext uri="{BB962C8B-B14F-4D97-AF65-F5344CB8AC3E}">
        <p14:creationId xmlns:p14="http://schemas.microsoft.com/office/powerpoint/2010/main" val="185156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11</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5. </a:t>
            </a:r>
            <a:r>
              <a:rPr lang="da-DK" strike="sngStrike" dirty="0" smtClean="0"/>
              <a:t>Omstrukturering af Forsyning Helsingør Koncernen</a:t>
            </a:r>
            <a:endParaRPr lang="da-DK" strike="sngStrike"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80977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5"/>
          </p:nvPr>
        </p:nvSpPr>
        <p:spPr>
          <a:xfrm>
            <a:off x="960001" y="1700808"/>
            <a:ext cx="10024375" cy="4176464"/>
          </a:xfrm>
        </p:spPr>
        <p:txBody>
          <a:bodyPr/>
          <a:lstStyle/>
          <a:p>
            <a:pPr marL="342900" indent="-342900">
              <a:buClr>
                <a:schemeClr val="accent1"/>
              </a:buClr>
              <a:buFont typeface="Wingdings" panose="05000000000000000000" pitchFamily="2" charset="2"/>
              <a:buChar char="§"/>
            </a:pPr>
            <a:endParaRPr lang="da-DK" sz="1600" dirty="0" smtClean="0"/>
          </a:p>
          <a:p>
            <a:pPr marL="342900" indent="-342900">
              <a:buClr>
                <a:schemeClr val="accent2"/>
              </a:buClr>
              <a:buFont typeface="Arial" panose="020B0604020202020204" pitchFamily="34" charset="0"/>
              <a:buChar char="•"/>
            </a:pPr>
            <a:r>
              <a:rPr lang="da-DK" sz="1600" dirty="0" smtClean="0"/>
              <a:t>Den 26. maj 2020 afholdes ordinær generalforsamling i Forsyning Helsingør A/S</a:t>
            </a:r>
          </a:p>
          <a:p>
            <a:pPr marL="285750" indent="-285750">
              <a:buClr>
                <a:schemeClr val="accent2"/>
              </a:buClr>
              <a:buFont typeface="Arial" panose="020B0604020202020204" pitchFamily="34" charset="0"/>
              <a:buChar char="•"/>
            </a:pPr>
            <a:endParaRPr lang="da-DK" sz="1600" dirty="0" smtClean="0"/>
          </a:p>
          <a:p>
            <a:pPr marL="342900" indent="-342900">
              <a:buClr>
                <a:schemeClr val="accent2"/>
              </a:buClr>
              <a:buFont typeface="Arial" panose="020B0604020202020204" pitchFamily="34" charset="0"/>
              <a:buChar char="•"/>
            </a:pPr>
            <a:r>
              <a:rPr lang="da-DK" sz="1600" dirty="0" smtClean="0"/>
              <a:t>Den af bestyrelsen godkendte årsrapport fremsendes til byrådet til behandling af generalforsamlingsmandat på byrådsmødet den 25. maj 2020</a:t>
            </a:r>
          </a:p>
          <a:p>
            <a:pPr marL="342900" indent="-342900">
              <a:buClr>
                <a:schemeClr val="accent2"/>
              </a:buClr>
              <a:buFont typeface="Arial" panose="020B0604020202020204" pitchFamily="34" charset="0"/>
              <a:buChar char="•"/>
            </a:pPr>
            <a:r>
              <a:rPr lang="da-DK" sz="1600" dirty="0" smtClean="0"/>
              <a:t>Dagsorden for den ordinære generalforsamling vil være den af vedtægterne:</a:t>
            </a:r>
          </a:p>
          <a:p>
            <a:pPr marL="1717200" lvl="7" indent="-457200">
              <a:buClr>
                <a:schemeClr val="accent2"/>
              </a:buClr>
            </a:pPr>
            <a:r>
              <a:rPr lang="da-DK" sz="1600" dirty="0" smtClean="0"/>
              <a:t>Valg </a:t>
            </a:r>
            <a:r>
              <a:rPr lang="da-DK" sz="1600" dirty="0"/>
              <a:t>af dirigent</a:t>
            </a:r>
            <a:endParaRPr lang="da-DK" sz="1600" b="1" dirty="0"/>
          </a:p>
          <a:p>
            <a:pPr marL="1717200" lvl="7" indent="-457200">
              <a:buClr>
                <a:schemeClr val="accent2"/>
              </a:buClr>
            </a:pPr>
            <a:r>
              <a:rPr lang="da-DK" sz="1600" dirty="0"/>
              <a:t>Forelæggelse af årsrapport med revisionspåtegning samt årsberetning til godkendelse </a:t>
            </a:r>
            <a:endParaRPr lang="da-DK" sz="1600" b="1" dirty="0"/>
          </a:p>
          <a:p>
            <a:pPr marL="1717200" lvl="7" indent="-457200">
              <a:buClr>
                <a:schemeClr val="accent2"/>
              </a:buClr>
            </a:pPr>
            <a:r>
              <a:rPr lang="da-DK" sz="1600" dirty="0"/>
              <a:t>Beslutning om anvendelse af overskud eller dækning af tab i henhold til den godkendte årsrapport </a:t>
            </a:r>
            <a:endParaRPr lang="da-DK" sz="1600" b="1" dirty="0"/>
          </a:p>
          <a:p>
            <a:pPr marL="1717200" lvl="7" indent="-457200">
              <a:buClr>
                <a:schemeClr val="accent2"/>
              </a:buClr>
            </a:pPr>
            <a:r>
              <a:rPr lang="da-DK" sz="1600" dirty="0" smtClean="0"/>
              <a:t>Nyt forretningsområde</a:t>
            </a:r>
          </a:p>
          <a:p>
            <a:pPr marL="1717200" lvl="7" indent="-457200">
              <a:buClr>
                <a:schemeClr val="accent2"/>
              </a:buClr>
            </a:pPr>
            <a:r>
              <a:rPr lang="da-DK" sz="1600" dirty="0" smtClean="0"/>
              <a:t>Valg af medlemmer til bestyrelsen – punktet er ikke aktuelt i 2020</a:t>
            </a:r>
          </a:p>
          <a:p>
            <a:pPr marL="1717200" lvl="7" indent="-457200">
              <a:buClr>
                <a:schemeClr val="accent2"/>
              </a:buClr>
            </a:pPr>
            <a:r>
              <a:rPr lang="da-DK" sz="1600" dirty="0" smtClean="0"/>
              <a:t>Valg </a:t>
            </a:r>
            <a:r>
              <a:rPr lang="da-DK" sz="1600" dirty="0"/>
              <a:t>af revisor</a:t>
            </a:r>
            <a:endParaRPr lang="da-DK" sz="1600" b="1" dirty="0"/>
          </a:p>
          <a:p>
            <a:pPr marL="1717200" lvl="7" indent="-457200">
              <a:buClr>
                <a:schemeClr val="accent2"/>
              </a:buClr>
            </a:pPr>
            <a:r>
              <a:rPr lang="da-DK" sz="1600" dirty="0" smtClean="0"/>
              <a:t>Eventuelt.</a:t>
            </a:r>
          </a:p>
          <a:p>
            <a:pPr marL="1717200" lvl="7" indent="-457200">
              <a:buClr>
                <a:schemeClr val="accent2"/>
              </a:buClr>
            </a:pPr>
            <a:endParaRPr lang="da-DK" sz="1600" b="1" dirty="0"/>
          </a:p>
          <a:p>
            <a:pPr marL="342900" indent="-342900">
              <a:buClr>
                <a:schemeClr val="accent2"/>
              </a:buClr>
              <a:buFont typeface="Arial" panose="020B0604020202020204" pitchFamily="34" charset="0"/>
              <a:buChar char="•"/>
            </a:pPr>
            <a:r>
              <a:rPr lang="da-DK" sz="1600" dirty="0" smtClean="0"/>
              <a:t>Ingen medlemmer til bestyrelsen, herunder formand og næstformand er på valg. </a:t>
            </a:r>
            <a:r>
              <a:rPr lang="da-DK" sz="1600" dirty="0" smtClean="0">
                <a:solidFill>
                  <a:srgbClr val="FF0000"/>
                </a:solidFill>
              </a:rPr>
              <a:t> </a:t>
            </a:r>
          </a:p>
          <a:p>
            <a:pPr>
              <a:buClr>
                <a:schemeClr val="accent1"/>
              </a:buClr>
              <a:buNone/>
            </a:pPr>
            <a:endParaRPr lang="da-DK" sz="1600" dirty="0" smtClean="0"/>
          </a:p>
          <a:p>
            <a:pPr marL="342900" indent="-342900">
              <a:buClr>
                <a:schemeClr val="accent1"/>
              </a:buClr>
              <a:buFont typeface="Wingdings" panose="05000000000000000000" pitchFamily="2" charset="2"/>
              <a:buChar char="§"/>
            </a:pPr>
            <a:endParaRPr lang="da-DK" sz="1600"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12</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6. Generalforsamling 2020 – Forsyning Helsingør A/S</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55763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p:txBody>
          <a:bodyPr/>
          <a:lstStyle/>
          <a:p>
            <a:r>
              <a:rPr lang="da-DK" b="1" dirty="0"/>
              <a:t>Formand og direktion indstiller, </a:t>
            </a:r>
            <a:r>
              <a:rPr lang="da-DK" b="1" dirty="0" smtClean="0"/>
              <a:t>at</a:t>
            </a:r>
          </a:p>
          <a:p>
            <a:endParaRPr lang="da-DK" sz="1800" dirty="0"/>
          </a:p>
          <a:p>
            <a:pPr marL="342900" indent="-342900">
              <a:buClr>
                <a:schemeClr val="accent1"/>
              </a:buClr>
              <a:buFont typeface="Arial" panose="020B0604020202020204" pitchFamily="34" charset="0"/>
              <a:buChar char="•"/>
            </a:pPr>
            <a:r>
              <a:rPr lang="da-DK" sz="1800" dirty="0" smtClean="0"/>
              <a:t>bestyrelsen godkender</a:t>
            </a:r>
            <a:r>
              <a:rPr lang="da-DK" sz="1800" dirty="0"/>
              <a:t> </a:t>
            </a:r>
            <a:r>
              <a:rPr lang="da-DK" sz="1800" dirty="0" smtClean="0"/>
              <a:t>forslag til dagsorden for generalforsamling 2020.</a:t>
            </a:r>
          </a:p>
          <a:p>
            <a:pPr>
              <a:buClr>
                <a:schemeClr val="accent1"/>
              </a:buClr>
              <a:buNone/>
            </a:pPr>
            <a:endParaRPr lang="da-DK" sz="1800" dirty="0"/>
          </a:p>
          <a:p>
            <a:pPr>
              <a:buClr>
                <a:schemeClr val="accent1"/>
              </a:buClr>
              <a:buNone/>
            </a:pPr>
            <a:r>
              <a:rPr lang="da-DK" sz="1800" b="1" i="1" dirty="0"/>
              <a:t>Indstillingen blev </a:t>
            </a:r>
            <a:r>
              <a:rPr lang="da-DK" sz="1800" b="1" i="1" dirty="0" smtClean="0"/>
              <a:t>tiltrådt.</a:t>
            </a:r>
            <a:endParaRPr lang="da-DK" sz="1800" dirty="0" smtClean="0"/>
          </a:p>
          <a:p>
            <a:pPr marL="342900" indent="-342900">
              <a:buClr>
                <a:schemeClr val="accent1"/>
              </a:buClr>
              <a:buFont typeface="Arial" panose="020B0604020202020204" pitchFamily="34" charset="0"/>
              <a:buChar char="•"/>
            </a:pPr>
            <a:endParaRPr lang="da-DK" sz="1800" dirty="0" smtClean="0"/>
          </a:p>
        </p:txBody>
      </p:sp>
      <p:pic>
        <p:nvPicPr>
          <p:cNvPr id="7" name="Pladsholder til indhold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3262" r="3262"/>
          <a:stretch>
            <a:fillRect/>
          </a:stretch>
        </p:blipFill>
        <p:spPr>
          <a:xfrm>
            <a:off x="7464152" y="2354955"/>
            <a:ext cx="4274078" cy="3040265"/>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6. Generalforsamling 2020 – Forsyning Helsingør A/S</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31093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6217270" cy="3416300"/>
          </a:xfrm>
        </p:spPr>
        <p:txBody>
          <a:bodyPr/>
          <a:lstStyle/>
          <a:p>
            <a:r>
              <a:rPr lang="da-DK" dirty="0" smtClean="0"/>
              <a:t>Økonomirapporten uploades løbende på </a:t>
            </a:r>
            <a:r>
              <a:rPr lang="da-DK" dirty="0" err="1" smtClean="0"/>
              <a:t>AdminControl</a:t>
            </a:r>
            <a:r>
              <a:rPr lang="da-DK" dirty="0" smtClean="0"/>
              <a:t>. Rapporteringen omfatter: </a:t>
            </a:r>
            <a:endParaRPr lang="da-DK" dirty="0"/>
          </a:p>
          <a:p>
            <a:pPr marL="342900" lvl="0" indent="-342900">
              <a:buClr>
                <a:schemeClr val="accent1"/>
              </a:buClr>
              <a:buFont typeface="Arial" panose="020B0604020202020204" pitchFamily="34" charset="0"/>
              <a:buChar char="•"/>
            </a:pPr>
            <a:r>
              <a:rPr lang="da-DK" dirty="0" smtClean="0"/>
              <a:t>Opfølgning </a:t>
            </a:r>
            <a:r>
              <a:rPr lang="da-DK" dirty="0"/>
              <a:t>på </a:t>
            </a:r>
            <a:r>
              <a:rPr lang="da-DK" dirty="0" smtClean="0"/>
              <a:t>budget</a:t>
            </a:r>
          </a:p>
          <a:p>
            <a:pPr marL="342900" lvl="0" indent="-342900">
              <a:buClr>
                <a:schemeClr val="accent1"/>
              </a:buClr>
              <a:buFont typeface="Arial" panose="020B0604020202020204" pitchFamily="34" charset="0"/>
              <a:buChar char="•"/>
            </a:pPr>
            <a:r>
              <a:rPr lang="da-DK" dirty="0" err="1" smtClean="0"/>
              <a:t>Regulatoriske</a:t>
            </a:r>
            <a:r>
              <a:rPr lang="da-DK" dirty="0" smtClean="0"/>
              <a:t> forhold</a:t>
            </a:r>
          </a:p>
          <a:p>
            <a:pPr marL="342900" lvl="0" indent="-342900">
              <a:buClr>
                <a:schemeClr val="accent1"/>
              </a:buClr>
              <a:buFont typeface="Arial" panose="020B0604020202020204" pitchFamily="34" charset="0"/>
              <a:buChar char="•"/>
            </a:pPr>
            <a:r>
              <a:rPr lang="da-DK" dirty="0" smtClean="0"/>
              <a:t>Ledelsesrapportering </a:t>
            </a:r>
            <a:r>
              <a:rPr lang="da-DK" dirty="0"/>
              <a:t>på </a:t>
            </a:r>
            <a:r>
              <a:rPr lang="da-DK" dirty="0" smtClean="0"/>
              <a:t>producerede </a:t>
            </a:r>
            <a:r>
              <a:rPr lang="da-DK" dirty="0"/>
              <a:t>mængder og driftsøkonomiske </a:t>
            </a:r>
            <a:r>
              <a:rPr lang="da-DK" dirty="0" smtClean="0"/>
              <a:t>nøgletal</a:t>
            </a:r>
            <a:endParaRPr lang="da-DK" dirty="0"/>
          </a:p>
          <a:p>
            <a:pPr marL="342900" lvl="0" indent="-342900">
              <a:buClr>
                <a:schemeClr val="accent1"/>
              </a:buClr>
              <a:buFont typeface="Arial" panose="020B0604020202020204" pitchFamily="34" charset="0"/>
              <a:buChar char="•"/>
            </a:pPr>
            <a:r>
              <a:rPr lang="da-DK" dirty="0"/>
              <a:t>Likviditets- og </a:t>
            </a:r>
            <a:r>
              <a:rPr lang="da-DK" dirty="0" smtClean="0"/>
              <a:t>låneopfølgning</a:t>
            </a:r>
            <a:endParaRPr lang="da-DK" dirty="0"/>
          </a:p>
          <a:p>
            <a:pPr marL="342900" lvl="0" indent="-342900">
              <a:buClr>
                <a:schemeClr val="accent1"/>
              </a:buClr>
              <a:buFont typeface="Arial" panose="020B0604020202020204" pitchFamily="34" charset="0"/>
              <a:buChar char="•"/>
            </a:pPr>
            <a:r>
              <a:rPr lang="da-DK" dirty="0"/>
              <a:t>Status for anlægsinvesteringsplanen og </a:t>
            </a:r>
            <a:r>
              <a:rPr lang="da-DK" dirty="0" smtClean="0"/>
              <a:t>eventuelle forslag </a:t>
            </a:r>
            <a:r>
              <a:rPr lang="da-DK" dirty="0"/>
              <a:t>til revision af </a:t>
            </a:r>
            <a:r>
              <a:rPr lang="da-DK" dirty="0" smtClean="0"/>
              <a:t>denne.</a:t>
            </a:r>
            <a:endParaRPr lang="da-DK" dirty="0"/>
          </a:p>
          <a:p>
            <a:endParaRPr lang="da-DK" dirty="0"/>
          </a:p>
        </p:txBody>
      </p:sp>
      <p:pic>
        <p:nvPicPr>
          <p:cNvPr id="7" name="Pladsholder til indhold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7. Økonomi og ledelsesrapportering 2020</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84255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p>
            <a:r>
              <a:rPr lang="da-DK" dirty="0" smtClean="0"/>
              <a:t>7. Økonomi- og ledelsesrapportering 2020</a:t>
            </a:r>
            <a:br>
              <a:rPr lang="da-DK" dirty="0" smtClean="0"/>
            </a:br>
            <a:r>
              <a:rPr lang="da-DK" dirty="0" smtClean="0"/>
              <a:t>– alle selskaber</a:t>
            </a:r>
            <a:endParaRPr lang="da-DK" dirty="0"/>
          </a:p>
        </p:txBody>
      </p:sp>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graphicFrame>
        <p:nvGraphicFramePr>
          <p:cNvPr id="8" name="Pladsholder til indhold 6"/>
          <p:cNvGraphicFramePr>
            <a:graphicFrameLocks/>
          </p:cNvGraphicFramePr>
          <p:nvPr>
            <p:extLst>
              <p:ext uri="{D42A27DB-BD31-4B8C-83A1-F6EECF244321}">
                <p14:modId xmlns:p14="http://schemas.microsoft.com/office/powerpoint/2010/main" val="1479920052"/>
              </p:ext>
            </p:extLst>
          </p:nvPr>
        </p:nvGraphicFramePr>
        <p:xfrm>
          <a:off x="960677" y="2192824"/>
          <a:ext cx="5281166" cy="224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257570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188641"/>
            <a:ext cx="10273153" cy="1445461"/>
          </a:xfrm>
        </p:spPr>
        <p:txBody>
          <a:bodyPr anchor="b"/>
          <a:lstStyle/>
          <a:p>
            <a:r>
              <a:rPr lang="da-DK" dirty="0" smtClean="0"/>
              <a:t>7. Forsyning Helsingør koncernen </a:t>
            </a:r>
            <a:br>
              <a:rPr lang="da-DK" dirty="0" smtClean="0"/>
            </a:br>
            <a:r>
              <a:rPr lang="da-DK" sz="2800" dirty="0" smtClean="0"/>
              <a:t>– LIS februar ÅTD 2020</a:t>
            </a:r>
            <a:endParaRPr lang="da-DK" sz="2800"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16</a:t>
            </a:fld>
            <a:endParaRPr lang="da-DK" dirty="0"/>
          </a:p>
        </p:txBody>
      </p:sp>
      <p:sp>
        <p:nvSpPr>
          <p:cNvPr id="8"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3" name="Rektangel 2"/>
          <p:cNvSpPr/>
          <p:nvPr/>
        </p:nvSpPr>
        <p:spPr>
          <a:xfrm>
            <a:off x="1342146" y="1988840"/>
            <a:ext cx="7751816" cy="3970318"/>
          </a:xfrm>
          <a:prstGeom prst="rect">
            <a:avLst/>
          </a:prstGeom>
        </p:spPr>
        <p:txBody>
          <a:bodyPr wrap="square">
            <a:spAutoFit/>
          </a:bodyPr>
          <a:lstStyle/>
          <a:p>
            <a:r>
              <a:rPr lang="da-DK" dirty="0" smtClean="0"/>
              <a:t> </a:t>
            </a:r>
            <a:r>
              <a:rPr lang="da-DK" dirty="0"/>
              <a:t>LIS rapporteringen pr. februar ÅTD 2020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Afsætningen af varme var under budget for varmeselskabet og Helsingør Kraftvarmeværk på grund af den milde vinter. Sidstnævntes produktion og afsætning af el var ligeledes under budget.</a:t>
            </a:r>
          </a:p>
          <a:p>
            <a:r>
              <a:rPr lang="da-DK" dirty="0"/>
              <a:t> </a:t>
            </a:r>
          </a:p>
          <a:p>
            <a:r>
              <a:rPr lang="da-DK" dirty="0"/>
              <a:t>Ledningstabet i vandselskabet var med 8,0 pct. på budgetniveau. Den renses spildevandsmængde var væsentligt over budget på grund af meget store nedbørsmængder. Service-måltallene for koncernens kundeservice var over budget.</a:t>
            </a:r>
          </a:p>
          <a:p>
            <a:endParaRPr lang="da-DK" dirty="0"/>
          </a:p>
        </p:txBody>
      </p:sp>
    </p:spTree>
    <p:extLst>
      <p:ext uri="{BB962C8B-B14F-4D97-AF65-F5344CB8AC3E}">
        <p14:creationId xmlns:p14="http://schemas.microsoft.com/office/powerpoint/2010/main" val="145884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4132" y="250425"/>
            <a:ext cx="10896639" cy="1445461"/>
          </a:xfrm>
        </p:spPr>
        <p:txBody>
          <a:bodyPr anchor="b"/>
          <a:lstStyle/>
          <a:p>
            <a:r>
              <a:rPr lang="da-DK" dirty="0" smtClean="0"/>
              <a:t>7. Forsyning Helsingør koncernen </a:t>
            </a:r>
            <a:br>
              <a:rPr lang="da-DK" dirty="0" smtClean="0"/>
            </a:br>
            <a:r>
              <a:rPr lang="da-DK" sz="2800" dirty="0" smtClean="0"/>
              <a:t>– Nettoomsætning februar ÅTD 2020</a:t>
            </a:r>
            <a:endParaRPr lang="da-DK" sz="2800"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17</a:t>
            </a:fld>
            <a:endParaRPr lang="da-DK" dirty="0"/>
          </a:p>
        </p:txBody>
      </p:sp>
      <p:sp>
        <p:nvSpPr>
          <p:cNvPr id="8"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5" name="Rektangel 4"/>
          <p:cNvSpPr/>
          <p:nvPr/>
        </p:nvSpPr>
        <p:spPr>
          <a:xfrm>
            <a:off x="1343472" y="2060848"/>
            <a:ext cx="7872536" cy="3416320"/>
          </a:xfrm>
          <a:prstGeom prst="rect">
            <a:avLst/>
          </a:prstGeom>
        </p:spPr>
        <p:txBody>
          <a:bodyPr wrap="square">
            <a:spAutoFit/>
          </a:bodyPr>
          <a:lstStyle/>
          <a:p>
            <a:r>
              <a:rPr lang="da-DK" dirty="0"/>
              <a:t>Koncernens nettoomsætning og driftsresultat før skat og over-/underdækninger, og </a:t>
            </a:r>
            <a:r>
              <a:rPr lang="da-DK" dirty="0" err="1"/>
              <a:t>koncerneliminerin</a:t>
            </a:r>
            <a:r>
              <a:rPr lang="da-DK" dirty="0"/>
              <a:t>-ger pr. februar ÅTD 2020 blev præsenteret for bestyrelsen. </a:t>
            </a:r>
          </a:p>
          <a:p>
            <a:endParaRPr lang="da-DK" dirty="0"/>
          </a:p>
          <a:p>
            <a:r>
              <a:rPr lang="da-DK" dirty="0"/>
              <a:t>Den samlede nettoomsætning udgjorde 127,8 mio.kr., mod budgetteret 139,8 mio.kr. Faldet kan </a:t>
            </a:r>
            <a:r>
              <a:rPr lang="da-DK" dirty="0" err="1"/>
              <a:t>pri-mært</a:t>
            </a:r>
            <a:r>
              <a:rPr lang="da-DK" dirty="0"/>
              <a:t> henføres til et lavere varmesalg fra varmeselskaberne som følge af et lavere antal graddage, og lavere el-indtægter i Helsingør Kraftvarmeværk, jfr. ovenfor.</a:t>
            </a:r>
          </a:p>
          <a:p>
            <a:endParaRPr lang="da-DK" dirty="0"/>
          </a:p>
          <a:p>
            <a:r>
              <a:rPr lang="da-DK" dirty="0"/>
              <a:t>Det samlede resultat før skat og over-/underdækninger udgjorde 5,1 mio.kr. mod budgetteret minus 2,5 mio.kr. Stigningen kan primært henføres til højere tariffer i Elektrus omkostningsbesparelser i var-</a:t>
            </a:r>
            <a:r>
              <a:rPr lang="da-DK" dirty="0" err="1"/>
              <a:t>meselskabet</a:t>
            </a:r>
            <a:r>
              <a:rPr lang="da-DK" dirty="0"/>
              <a:t> samt </a:t>
            </a:r>
            <a:r>
              <a:rPr lang="da-DK" dirty="0" err="1"/>
              <a:t>urealiserede</a:t>
            </a:r>
            <a:r>
              <a:rPr lang="da-DK" dirty="0"/>
              <a:t> kursgevinster på obligationsbeholdningen i serviceselskabet.</a:t>
            </a:r>
          </a:p>
        </p:txBody>
      </p:sp>
    </p:spTree>
    <p:extLst>
      <p:ext uri="{BB962C8B-B14F-4D97-AF65-F5344CB8AC3E}">
        <p14:creationId xmlns:p14="http://schemas.microsoft.com/office/powerpoint/2010/main" val="67892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p>
            <a:r>
              <a:rPr lang="da-DK" dirty="0" smtClean="0"/>
              <a:t>7. Koncernen </a:t>
            </a:r>
            <a:br>
              <a:rPr lang="da-DK" dirty="0" smtClean="0"/>
            </a:br>
            <a:r>
              <a:rPr lang="da-DK" sz="2800" dirty="0" smtClean="0"/>
              <a:t>- </a:t>
            </a:r>
            <a:r>
              <a:rPr lang="da-DK" sz="2800" dirty="0" err="1" smtClean="0"/>
              <a:t>Regulatoriske</a:t>
            </a:r>
            <a:r>
              <a:rPr lang="da-DK" sz="2800" dirty="0" smtClean="0"/>
              <a:t> forhold februar ÅTD 2020</a:t>
            </a:r>
            <a:endParaRPr lang="da-DK" sz="2800" dirty="0"/>
          </a:p>
        </p:txBody>
      </p:sp>
      <p:sp>
        <p:nvSpPr>
          <p:cNvPr id="7" name="Pladsholder til indhold 6"/>
          <p:cNvSpPr>
            <a:spLocks noGrp="1"/>
          </p:cNvSpPr>
          <p:nvPr>
            <p:ph idx="1"/>
          </p:nvPr>
        </p:nvSpPr>
        <p:spPr>
          <a:xfrm>
            <a:off x="960000" y="1484784"/>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18</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3" name="Rektangel 2"/>
          <p:cNvSpPr/>
          <p:nvPr/>
        </p:nvSpPr>
        <p:spPr>
          <a:xfrm>
            <a:off x="1415480" y="2459504"/>
            <a:ext cx="7776864" cy="646331"/>
          </a:xfrm>
          <a:prstGeom prst="rect">
            <a:avLst/>
          </a:prstGeom>
        </p:spPr>
        <p:txBody>
          <a:bodyPr wrap="square">
            <a:spAutoFit/>
          </a:bodyPr>
          <a:lstStyle/>
          <a:p>
            <a:r>
              <a:rPr lang="da-DK" dirty="0">
                <a:latin typeface="Calibri" panose="020F0502020204030204" pitchFamily="34" charset="0"/>
                <a:ea typeface="Calibri" panose="020F0502020204030204" pitchFamily="34" charset="0"/>
                <a:cs typeface="Times New Roman" panose="02020603050405020304" pitchFamily="18" charset="0"/>
              </a:rPr>
              <a:t>Koncernselskabernes </a:t>
            </a:r>
            <a:r>
              <a:rPr lang="da-DK" dirty="0" err="1">
                <a:latin typeface="Calibri" panose="020F0502020204030204" pitchFamily="34" charset="0"/>
                <a:ea typeface="Calibri" panose="020F0502020204030204" pitchFamily="34" charset="0"/>
                <a:cs typeface="Times New Roman" panose="02020603050405020304" pitchFamily="18" charset="0"/>
              </a:rPr>
              <a:t>regulatoriske</a:t>
            </a:r>
            <a:r>
              <a:rPr lang="da-DK" dirty="0">
                <a:latin typeface="Calibri" panose="020F0502020204030204" pitchFamily="34" charset="0"/>
                <a:ea typeface="Calibri" panose="020F0502020204030204" pitchFamily="34" charset="0"/>
                <a:cs typeface="Times New Roman" panose="02020603050405020304" pitchFamily="18" charset="0"/>
              </a:rPr>
              <a:t> forhold pr. februar 2020 blev præsenteret for bestyrelsen.</a:t>
            </a:r>
            <a:endParaRPr lang="da-DK" dirty="0"/>
          </a:p>
        </p:txBody>
      </p:sp>
    </p:spTree>
    <p:extLst>
      <p:ext uri="{BB962C8B-B14F-4D97-AF65-F5344CB8AC3E}">
        <p14:creationId xmlns:p14="http://schemas.microsoft.com/office/powerpoint/2010/main" val="75822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p>
            <a:r>
              <a:rPr lang="da-DK" dirty="0" smtClean="0"/>
              <a:t>7. Koncernen</a:t>
            </a:r>
            <a:br>
              <a:rPr lang="da-DK" dirty="0" smtClean="0"/>
            </a:br>
            <a:r>
              <a:rPr lang="da-DK" sz="2800" dirty="0" smtClean="0"/>
              <a:t>- Anlægsinvesteringer februar ÅTD 2020</a:t>
            </a:r>
            <a:endParaRPr lang="da-DK" sz="2800" dirty="0"/>
          </a:p>
        </p:txBody>
      </p:sp>
      <p:sp>
        <p:nvSpPr>
          <p:cNvPr id="7" name="Pladsholder til indhold 6"/>
          <p:cNvSpPr>
            <a:spLocks noGrp="1"/>
          </p:cNvSpPr>
          <p:nvPr>
            <p:ph idx="1"/>
          </p:nvPr>
        </p:nvSpPr>
        <p:spPr>
          <a:xfrm>
            <a:off x="960000" y="1412776"/>
            <a:ext cx="10464592" cy="4171674"/>
          </a:xfrm>
        </p:spPr>
        <p:txBody>
          <a:bodyPr/>
          <a:lstStyle/>
          <a:p>
            <a:endParaRPr lang="da-DK" dirty="0" smtClean="0"/>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19</a:t>
            </a:fld>
            <a:endParaRPr lang="da-DK" dirty="0"/>
          </a:p>
        </p:txBody>
      </p:sp>
      <p:sp>
        <p:nvSpPr>
          <p:cNvPr id="8"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5" name="Rektangel 4"/>
          <p:cNvSpPr/>
          <p:nvPr/>
        </p:nvSpPr>
        <p:spPr>
          <a:xfrm>
            <a:off x="1415480" y="2276872"/>
            <a:ext cx="7128792" cy="2031325"/>
          </a:xfrm>
          <a:prstGeom prst="rect">
            <a:avLst/>
          </a:prstGeom>
        </p:spPr>
        <p:txBody>
          <a:bodyPr wrap="square">
            <a:spAutoFit/>
          </a:bodyPr>
          <a:lstStyle/>
          <a:p>
            <a:r>
              <a:rPr lang="da-DK" dirty="0"/>
              <a:t>Anlægsrapporteringen pr. februar 2020 blev præsenteret for bestyrelsen. Koncernens selskaber har ved udgangen af februar investeret for i alt 19,8 mio.kr., svarende til 8 pct. af det samlede reviderede an-lægsbudget for helåret 2020.</a:t>
            </a:r>
          </a:p>
          <a:p>
            <a:endParaRPr lang="da-DK" dirty="0"/>
          </a:p>
          <a:p>
            <a:r>
              <a:rPr lang="da-DK" dirty="0"/>
              <a:t>Bestyrelsen tog den samlede økonomi- og ledelsesrapportering for koncernen til efterretning.</a:t>
            </a:r>
          </a:p>
        </p:txBody>
      </p:sp>
    </p:spTree>
    <p:extLst>
      <p:ext uri="{BB962C8B-B14F-4D97-AF65-F5344CB8AC3E}">
        <p14:creationId xmlns:p14="http://schemas.microsoft.com/office/powerpoint/2010/main" val="143163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2"/>
            <p:extLst>
              <p:ext uri="{D42A27DB-BD31-4B8C-83A1-F6EECF244321}">
                <p14:modId xmlns:p14="http://schemas.microsoft.com/office/powerpoint/2010/main" val="1992991941"/>
              </p:ext>
            </p:extLst>
          </p:nvPr>
        </p:nvGraphicFramePr>
        <p:xfrm>
          <a:off x="623392" y="1475485"/>
          <a:ext cx="4680520"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4265628256"/>
              </p:ext>
            </p:extLst>
          </p:nvPr>
        </p:nvGraphicFramePr>
        <p:xfrm>
          <a:off x="5375920" y="1475485"/>
          <a:ext cx="6624736" cy="449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el 1"/>
          <p:cNvSpPr>
            <a:spLocks noGrp="1"/>
          </p:cNvSpPr>
          <p:nvPr>
            <p:ph type="title"/>
          </p:nvPr>
        </p:nvSpPr>
        <p:spPr>
          <a:xfrm>
            <a:off x="960001" y="188641"/>
            <a:ext cx="10824631" cy="936103"/>
          </a:xfrm>
        </p:spPr>
        <p:txBody>
          <a:bodyPr anchor="b"/>
          <a:lstStyle/>
          <a:p>
            <a:r>
              <a:rPr lang="da-DK" dirty="0" smtClean="0"/>
              <a:t>Dagsorden</a:t>
            </a:r>
            <a:endParaRPr lang="da-DK" dirty="0"/>
          </a:p>
        </p:txBody>
      </p:sp>
      <p:sp>
        <p:nvSpPr>
          <p:cNvPr id="9" name="Pladsholder til slidenummer 7"/>
          <p:cNvSpPr>
            <a:spLocks noGrp="1"/>
          </p:cNvSpPr>
          <p:nvPr>
            <p:ph type="sldNum" sz="quarter" idx="12"/>
          </p:nvPr>
        </p:nvSpPr>
        <p:spPr>
          <a:xfrm>
            <a:off x="960000" y="6334022"/>
            <a:ext cx="623499" cy="176532"/>
          </a:xfrm>
        </p:spPr>
        <p:txBody>
          <a:bodyPr/>
          <a:lstStyle/>
          <a:p>
            <a:r>
              <a:rPr lang="da-DK" cap="all" smtClean="0"/>
              <a:t>Side</a:t>
            </a:r>
            <a:r>
              <a:rPr lang="da-DK" smtClean="0"/>
              <a:t> </a:t>
            </a:r>
            <a:fld id="{5BA07366-CB75-4AA8-9E5B-928B849F427C}" type="slidenum">
              <a:rPr lang="da-DK" smtClean="0"/>
              <a:pPr/>
              <a:t>2</a:t>
            </a:fld>
            <a:endParaRPr lang="da-DK" dirty="0"/>
          </a:p>
        </p:txBody>
      </p:sp>
      <p:sp>
        <p:nvSpPr>
          <p:cNvPr id="2" name="Pladsholder til sidefod 1"/>
          <p:cNvSpPr>
            <a:spLocks noGrp="1"/>
          </p:cNvSpPr>
          <p:nvPr>
            <p:ph type="ftr" sz="quarter" idx="11"/>
          </p:nvPr>
        </p:nvSpPr>
        <p:spPr/>
        <p:txBody>
          <a:bodyPr/>
          <a:lstStyle/>
          <a:p>
            <a:r>
              <a:rPr lang="da-DK" smtClean="0"/>
              <a:t>Offentlig referat fra bestyrelsesmødet den 30. april 2020 i Forsyning Helsingør A/S m.fl</a:t>
            </a:r>
            <a:endParaRPr lang="da-DK"/>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a:t>8</a:t>
            </a:r>
            <a:r>
              <a:rPr lang="da-DK" dirty="0" smtClean="0"/>
              <a:t>. Redegørelse for god selskabsledelse</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graphicFrame>
        <p:nvGraphicFramePr>
          <p:cNvPr id="11" name="Pladsholder til indhold 6"/>
          <p:cNvGraphicFramePr>
            <a:graphicFrameLocks/>
          </p:cNvGraphicFramePr>
          <p:nvPr>
            <p:extLst>
              <p:ext uri="{D42A27DB-BD31-4B8C-83A1-F6EECF244321}">
                <p14:modId xmlns:p14="http://schemas.microsoft.com/office/powerpoint/2010/main" val="3317698255"/>
              </p:ext>
            </p:extLst>
          </p:nvPr>
        </p:nvGraphicFramePr>
        <p:xfrm>
          <a:off x="960677" y="2192824"/>
          <a:ext cx="528116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875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78708" y="1523419"/>
            <a:ext cx="8068459" cy="4696544"/>
          </a:xfrm>
        </p:spPr>
        <p:txBody>
          <a:bodyPr>
            <a:noAutofit/>
          </a:bodyPr>
          <a:lstStyle/>
          <a:p>
            <a:pPr marL="342900" indent="-342900">
              <a:lnSpc>
                <a:spcPct val="140000"/>
              </a:lnSpc>
              <a:buClr>
                <a:schemeClr val="accent2"/>
              </a:buClr>
              <a:buFont typeface="Arial" panose="020B0604020202020204" pitchFamily="34" charset="0"/>
              <a:buChar char="•"/>
            </a:pPr>
            <a:r>
              <a:rPr lang="da-DK" dirty="0" smtClean="0"/>
              <a:t>Bestyrelsen gennemførte i november 2018 en proces med ekstern rådgiver om god selskabsledelse i forlængelse af brancheforeningernes ”</a:t>
            </a:r>
            <a:r>
              <a:rPr lang="da-DK" i="1" dirty="0" smtClean="0"/>
              <a:t>Kodeks for god selskabsledelse i kommunale forsyningsselskaber”.</a:t>
            </a:r>
            <a:endParaRPr lang="da-DK" dirty="0" smtClean="0"/>
          </a:p>
          <a:p>
            <a:pPr marL="342900" indent="-342900">
              <a:lnSpc>
                <a:spcPct val="140000"/>
              </a:lnSpc>
              <a:buClr>
                <a:schemeClr val="accent2"/>
              </a:buClr>
              <a:buFont typeface="Arial" panose="020B0604020202020204" pitchFamily="34" charset="0"/>
              <a:buChar char="•"/>
            </a:pPr>
            <a:r>
              <a:rPr lang="da-DK" dirty="0" smtClean="0"/>
              <a:t>Det forventes i Kodekset, at alle forsyningsselskaber hvert år redegør for deres tilgang til god selskabsledelse, eksempelvis i forbindelse med årsrapporten eller via hjemmesiden.  </a:t>
            </a:r>
          </a:p>
          <a:p>
            <a:pPr>
              <a:lnSpc>
                <a:spcPct val="140000"/>
              </a:lnSpc>
              <a:buClr>
                <a:schemeClr val="accent1">
                  <a:lumMod val="60000"/>
                  <a:lumOff val="40000"/>
                </a:schemeClr>
              </a:buClr>
              <a:buNone/>
            </a:pPr>
            <a:endParaRPr lang="da-DK" b="1" dirty="0" smtClean="0"/>
          </a:p>
          <a:p>
            <a:pPr>
              <a:lnSpc>
                <a:spcPct val="140000"/>
              </a:lnSpc>
              <a:buClr>
                <a:schemeClr val="accent1">
                  <a:lumMod val="60000"/>
                  <a:lumOff val="40000"/>
                </a:schemeClr>
              </a:buClr>
              <a:buNone/>
            </a:pPr>
            <a:r>
              <a:rPr lang="da-DK" b="1" dirty="0" smtClean="0"/>
              <a:t>Direktionen </a:t>
            </a:r>
            <a:r>
              <a:rPr lang="da-DK" b="1" dirty="0"/>
              <a:t>indstiller, at </a:t>
            </a:r>
            <a:endParaRPr lang="da-DK" b="1" dirty="0" smtClean="0"/>
          </a:p>
          <a:p>
            <a:pPr marL="342900" indent="-342900">
              <a:lnSpc>
                <a:spcPct val="140000"/>
              </a:lnSpc>
              <a:buClr>
                <a:schemeClr val="accent2"/>
              </a:buClr>
              <a:buFont typeface="Arial" panose="020B0604020202020204" pitchFamily="34" charset="0"/>
              <a:buChar char="•"/>
            </a:pPr>
            <a:r>
              <a:rPr lang="da-DK" dirty="0" smtClean="0"/>
              <a:t>Vedlagte fælles redegørelse for god selskabsledelse godkendes og offentliggøres i forbindelse med årsrapporten.</a:t>
            </a:r>
          </a:p>
          <a:p>
            <a:pPr>
              <a:lnSpc>
                <a:spcPct val="140000"/>
              </a:lnSpc>
              <a:buClr>
                <a:schemeClr val="accent2"/>
              </a:buClr>
              <a:buNone/>
            </a:pPr>
            <a:r>
              <a:rPr lang="da-DK" b="1" i="1" dirty="0"/>
              <a:t>Indstillingen blev </a:t>
            </a:r>
            <a:r>
              <a:rPr lang="da-DK" b="1" i="1" dirty="0" smtClean="0"/>
              <a:t>tiltrådt.</a:t>
            </a:r>
            <a:endParaRPr lang="da-DK" dirty="0" smtClean="0"/>
          </a:p>
          <a:p>
            <a:pPr marL="342900" indent="-342900">
              <a:buClr>
                <a:schemeClr val="accent1">
                  <a:lumMod val="60000"/>
                  <a:lumOff val="40000"/>
                </a:schemeClr>
              </a:buClr>
              <a:buFont typeface="Wingdings" panose="05000000000000000000" pitchFamily="2" charset="2"/>
              <a:buChar char="§"/>
            </a:pPr>
            <a:endParaRPr lang="da-DK" dirty="0" smtClean="0"/>
          </a:p>
          <a:p>
            <a:pPr marL="342900" indent="-342900">
              <a:buClr>
                <a:schemeClr val="accent1">
                  <a:lumMod val="60000"/>
                  <a:lumOff val="40000"/>
                </a:schemeClr>
              </a:buClr>
              <a:buFont typeface="Wingdings" panose="05000000000000000000" pitchFamily="2" charset="2"/>
              <a:buChar char="§"/>
            </a:pPr>
            <a:endParaRPr lang="da-DK" dirty="0"/>
          </a:p>
          <a:p>
            <a:endParaRPr lang="da-DK" dirty="0">
              <a:solidFill>
                <a:srgbClr val="FF0000"/>
              </a:solidFill>
            </a:endParaRPr>
          </a:p>
        </p:txBody>
      </p:sp>
      <p:pic>
        <p:nvPicPr>
          <p:cNvPr id="7" name="Pladsholder til billede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6320" y="2348880"/>
            <a:ext cx="3141116" cy="3291941"/>
          </a:xfrm>
        </p:spPr>
      </p:pic>
      <p:sp>
        <p:nvSpPr>
          <p:cNvPr id="6" name="Titel 1"/>
          <p:cNvSpPr>
            <a:spLocks noGrp="1"/>
          </p:cNvSpPr>
          <p:nvPr>
            <p:ph type="title"/>
          </p:nvPr>
        </p:nvSpPr>
        <p:spPr>
          <a:xfrm>
            <a:off x="960001" y="188641"/>
            <a:ext cx="10824631" cy="936103"/>
          </a:xfrm>
        </p:spPr>
        <p:txBody>
          <a:bodyPr anchor="b"/>
          <a:lstStyle/>
          <a:p>
            <a:r>
              <a:rPr lang="da-DK" dirty="0"/>
              <a:t>8</a:t>
            </a:r>
            <a:r>
              <a:rPr lang="da-DK" dirty="0" smtClean="0"/>
              <a:t>. Redegørelse for god selskabsledelse</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
        <p:nvSpPr>
          <p:cNvPr id="8"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45422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49" y="1527093"/>
            <a:ext cx="7575551" cy="4350180"/>
          </a:xfrm>
        </p:spPr>
        <p:txBody>
          <a:bodyPr>
            <a:normAutofit/>
          </a:bodyPr>
          <a:lstStyle/>
          <a:p>
            <a:pPr>
              <a:buNone/>
            </a:pPr>
            <a:r>
              <a:rPr lang="da-DK" sz="1800" dirty="0" smtClean="0"/>
              <a:t>Som led i implementeringen af det nye indsamlingssystem for husholdningsaffald er der udarbejdet et særligt projekt for bykernen. Dette område kræver særlige løsninger, herunder i byrummet, hvilket Helsingør Kommune skal godkende.</a:t>
            </a:r>
          </a:p>
          <a:p>
            <a:pPr>
              <a:buNone/>
            </a:pPr>
            <a:endParaRPr lang="da-DK" sz="1800" dirty="0"/>
          </a:p>
          <a:p>
            <a:pPr>
              <a:buNone/>
            </a:pPr>
            <a:r>
              <a:rPr lang="da-DK" sz="1800" dirty="0" smtClean="0"/>
              <a:t>Der har været afholdt et offentlighedsmøde, hvor ideer fra borgerne blev indsamlet.</a:t>
            </a:r>
          </a:p>
          <a:p>
            <a:pPr>
              <a:buNone/>
            </a:pPr>
            <a:endParaRPr lang="da-DK" sz="1800" dirty="0"/>
          </a:p>
          <a:p>
            <a:pPr>
              <a:buNone/>
            </a:pPr>
            <a:r>
              <a:rPr lang="da-DK" sz="1800" dirty="0" smtClean="0"/>
              <a:t>Sammen med Helsingør Kommune er der nu udarbejdet et løsningskatalog for sortering af affald i bykernen.</a:t>
            </a:r>
          </a:p>
          <a:p>
            <a:pPr>
              <a:buNone/>
            </a:pPr>
            <a:endParaRPr lang="da-DK" sz="1800" dirty="0"/>
          </a:p>
          <a:p>
            <a:pPr>
              <a:buNone/>
            </a:pPr>
            <a:r>
              <a:rPr lang="da-DK" sz="1800" dirty="0" smtClean="0"/>
              <a:t>Det er direktionens vurdering, at de forskellige løsningsmuligheder vil sikre et acceptabel sorteringsresultat i bykernen under forudsætning af, at projekterne i byrummet implementeres.</a:t>
            </a:r>
          </a:p>
        </p:txBody>
      </p:sp>
      <p:pic>
        <p:nvPicPr>
          <p:cNvPr id="7" name="Billede 6"/>
          <p:cNvPicPr>
            <a:picLocks noChangeAspect="1"/>
          </p:cNvPicPr>
          <p:nvPr/>
        </p:nvPicPr>
        <p:blipFill rotWithShape="1">
          <a:blip r:embed="rId2"/>
          <a:srcRect r="21688"/>
          <a:stretch/>
        </p:blipFill>
        <p:spPr>
          <a:xfrm>
            <a:off x="8665030" y="1527092"/>
            <a:ext cx="2645228" cy="2638947"/>
          </a:xfrm>
          <a:prstGeom prst="rect">
            <a:avLst/>
          </a:prstGeom>
        </p:spPr>
      </p:pic>
      <p:sp>
        <p:nvSpPr>
          <p:cNvPr id="9" name="Titel 1"/>
          <p:cNvSpPr>
            <a:spLocks noGrp="1"/>
          </p:cNvSpPr>
          <p:nvPr>
            <p:ph type="title"/>
          </p:nvPr>
        </p:nvSpPr>
        <p:spPr>
          <a:xfrm>
            <a:off x="960001" y="188641"/>
            <a:ext cx="10824631" cy="936103"/>
          </a:xfrm>
        </p:spPr>
        <p:txBody>
          <a:bodyPr anchor="b"/>
          <a:lstStyle/>
          <a:p>
            <a:r>
              <a:rPr lang="da-DK" dirty="0" smtClean="0"/>
              <a:t>10. Affaldssortering i bykernen</a:t>
            </a:r>
            <a:endParaRPr lang="da-DK" dirty="0"/>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sp>
        <p:nvSpPr>
          <p:cNvPr id="11"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718699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1267461" y="3801392"/>
            <a:ext cx="9149019" cy="2147888"/>
          </a:xfrm>
          <a:prstGeom prst="rect">
            <a:avLst/>
          </a:prstGeom>
        </p:spPr>
      </p:pic>
      <p:sp>
        <p:nvSpPr>
          <p:cNvPr id="3" name="Pladsholder til tekst 2"/>
          <p:cNvSpPr>
            <a:spLocks noGrp="1"/>
          </p:cNvSpPr>
          <p:nvPr>
            <p:ph type="body" sz="quarter" idx="13"/>
          </p:nvPr>
        </p:nvSpPr>
        <p:spPr>
          <a:xfrm>
            <a:off x="958849" y="1353118"/>
            <a:ext cx="9519133" cy="4524155"/>
          </a:xfrm>
        </p:spPr>
        <p:txBody>
          <a:bodyPr>
            <a:normAutofit/>
          </a:bodyPr>
          <a:lstStyle/>
          <a:p>
            <a:pPr marL="342900" indent="-342900">
              <a:buAutoNum type="arabicPeriod"/>
            </a:pPr>
            <a:r>
              <a:rPr lang="da-DK" sz="1800" b="1" dirty="0" smtClean="0"/>
              <a:t>Beholdere</a:t>
            </a:r>
            <a:r>
              <a:rPr lang="da-DK" sz="1800" dirty="0" smtClean="0"/>
              <a:t> til alle 5 fraktioner i baggårde, hvor der er plads og hvor adgangsforhold tillader det. Alle andre beholder sække.</a:t>
            </a:r>
          </a:p>
          <a:p>
            <a:pPr marL="342900" indent="-342900">
              <a:buAutoNum type="arabicPeriod"/>
            </a:pPr>
            <a:r>
              <a:rPr lang="da-DK" sz="1800" b="1" dirty="0" smtClean="0"/>
              <a:t>Fuldt nedgravet løsning</a:t>
            </a:r>
            <a:r>
              <a:rPr lang="da-DK" sz="1800" dirty="0" smtClean="0"/>
              <a:t>, hvor alt affald skal afleveres i nedgravede løsninger i offentligt areal. Vil kræve mindst 9 nedgravede standpladser, hvilket vil være meget svært at finde plads til.</a:t>
            </a:r>
          </a:p>
          <a:p>
            <a:pPr marL="342900" indent="-342900">
              <a:buAutoNum type="arabicPeriod"/>
            </a:pPr>
            <a:r>
              <a:rPr lang="da-DK" sz="1800" b="1" dirty="0" smtClean="0"/>
              <a:t>Centralsug</a:t>
            </a:r>
            <a:r>
              <a:rPr lang="da-DK" sz="1800" dirty="0" smtClean="0"/>
              <a:t>, hvor der nedgraves rør i hele bykernen, og etableres terminalbygning. Løsningen vil være meget dyr.</a:t>
            </a:r>
          </a:p>
          <a:p>
            <a:pPr marL="342900" indent="-342900">
              <a:buAutoNum type="arabicPeriod"/>
            </a:pPr>
            <a:r>
              <a:rPr lang="da-DK" sz="1800" b="1" dirty="0" err="1" smtClean="0"/>
              <a:t>Kombi</a:t>
            </a:r>
            <a:r>
              <a:rPr lang="da-DK" sz="1800" b="1" dirty="0" smtClean="0"/>
              <a:t>-løsning</a:t>
            </a:r>
            <a:r>
              <a:rPr lang="da-DK" sz="1800" dirty="0" smtClean="0"/>
              <a:t>, hvor der stilles beholdere i de baggårde hvor der er plads, og øvrige ejendomme kan benytte 5 fælles standpladser. </a:t>
            </a:r>
            <a:endParaRPr lang="da-DK" sz="1800" b="1" dirty="0" smtClean="0"/>
          </a:p>
        </p:txBody>
      </p:sp>
      <p:sp>
        <p:nvSpPr>
          <p:cNvPr id="9" name="Titel 1"/>
          <p:cNvSpPr>
            <a:spLocks noGrp="1"/>
          </p:cNvSpPr>
          <p:nvPr>
            <p:ph type="title"/>
          </p:nvPr>
        </p:nvSpPr>
        <p:spPr>
          <a:xfrm>
            <a:off x="960001" y="188641"/>
            <a:ext cx="10824631" cy="936103"/>
          </a:xfrm>
        </p:spPr>
        <p:txBody>
          <a:bodyPr anchor="b"/>
          <a:lstStyle/>
          <a:p>
            <a:r>
              <a:rPr lang="da-DK" dirty="0" smtClean="0"/>
              <a:t>10. Affaldssortering i bykernen</a:t>
            </a:r>
            <a:endParaRPr lang="da-DK" dirty="0"/>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sp>
        <p:nvSpPr>
          <p:cNvPr id="11"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67048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838200" y="1936377"/>
            <a:ext cx="7464285" cy="4536141"/>
          </a:xfrm>
        </p:spPr>
        <p:txBody>
          <a:bodyPr>
            <a:noAutofit/>
          </a:bodyPr>
          <a:lstStyle/>
          <a:p>
            <a:pPr marL="174625" indent="-174625">
              <a:buFont typeface="Arial" panose="020B0604020202020204" pitchFamily="34" charset="0"/>
              <a:buChar char="•"/>
            </a:pPr>
            <a:r>
              <a:rPr lang="da-DK" sz="1800" dirty="0" smtClean="0"/>
              <a:t>Alle der har spande/containere i dag – skal forsat have spande/containere til mad- og restaffald med uge tømning.</a:t>
            </a:r>
          </a:p>
          <a:p>
            <a:pPr marL="174625" indent="-174625">
              <a:buFont typeface="Arial" panose="020B0604020202020204" pitchFamily="34" charset="0"/>
              <a:buChar char="•"/>
            </a:pPr>
            <a:r>
              <a:rPr lang="da-DK" sz="1800" dirty="0" smtClean="0"/>
              <a:t>Ca. halvdelen af dem der har sække i dag forventes, at kunne få spande fremadrettet til mad- og restaffald. </a:t>
            </a:r>
          </a:p>
          <a:p>
            <a:pPr marL="271463" indent="-271463">
              <a:spcBef>
                <a:spcPts val="0"/>
              </a:spcBef>
              <a:buNone/>
            </a:pPr>
            <a:r>
              <a:rPr lang="da-DK" sz="1800" i="1" dirty="0">
                <a:solidFill>
                  <a:srgbClr val="FF0000"/>
                </a:solidFill>
              </a:rPr>
              <a:t>	</a:t>
            </a:r>
            <a:r>
              <a:rPr lang="da-DK" sz="1800" i="1" dirty="0" smtClean="0">
                <a:solidFill>
                  <a:schemeClr val="tx1">
                    <a:lumMod val="75000"/>
                    <a:lumOff val="25000"/>
                  </a:schemeClr>
                </a:solidFill>
              </a:rPr>
              <a:t>– hvis man </a:t>
            </a:r>
            <a:r>
              <a:rPr lang="da-DK" sz="1800" b="1" i="1" dirty="0" smtClean="0">
                <a:solidFill>
                  <a:schemeClr val="tx1">
                    <a:lumMod val="75000"/>
                    <a:lumOff val="25000"/>
                  </a:schemeClr>
                </a:solidFill>
              </a:rPr>
              <a:t>kan</a:t>
            </a:r>
            <a:r>
              <a:rPr lang="da-DK" sz="1800" i="1" dirty="0" smtClean="0">
                <a:solidFill>
                  <a:schemeClr val="tx1">
                    <a:lumMod val="75000"/>
                    <a:lumOff val="25000"/>
                  </a:schemeClr>
                </a:solidFill>
              </a:rPr>
              <a:t> have en spand, så </a:t>
            </a:r>
            <a:r>
              <a:rPr lang="da-DK" sz="1800" b="1" i="1" dirty="0" smtClean="0">
                <a:solidFill>
                  <a:schemeClr val="tx1">
                    <a:lumMod val="75000"/>
                    <a:lumOff val="25000"/>
                  </a:schemeClr>
                </a:solidFill>
              </a:rPr>
              <a:t>skal</a:t>
            </a:r>
            <a:r>
              <a:rPr lang="da-DK" sz="1800" i="1" dirty="0" smtClean="0">
                <a:solidFill>
                  <a:schemeClr val="tx1">
                    <a:lumMod val="75000"/>
                    <a:lumOff val="25000"/>
                  </a:schemeClr>
                </a:solidFill>
              </a:rPr>
              <a:t> man have en spand til mad- og restaffald! </a:t>
            </a:r>
          </a:p>
          <a:p>
            <a:pPr marL="174625" indent="-174625">
              <a:buFont typeface="Arial" panose="020B0604020202020204" pitchFamily="34" charset="0"/>
              <a:buChar char="•"/>
            </a:pPr>
            <a:r>
              <a:rPr lang="da-DK" sz="1800" dirty="0" smtClean="0"/>
              <a:t>Den øvrige halvdel (ca. 444 sække) tilbydes aflevering af mad- og restaffald på standpladser. Ved særlige forhold (fx gangbesvær, afstand mv) tillades sæk.</a:t>
            </a:r>
            <a:endParaRPr lang="da-DK" sz="1800" dirty="0"/>
          </a:p>
          <a:p>
            <a:pPr marL="174625" indent="-174625"/>
            <a:r>
              <a:rPr lang="da-DK" sz="1800" dirty="0"/>
              <a:t>Alle der ønsker </a:t>
            </a:r>
            <a:r>
              <a:rPr lang="da-DK" sz="1800" dirty="0" smtClean="0"/>
              <a:t>spande </a:t>
            </a:r>
            <a:r>
              <a:rPr lang="da-DK" sz="1800" dirty="0"/>
              <a:t>til plast/metal og pap/papir, kan få </a:t>
            </a:r>
            <a:r>
              <a:rPr lang="da-DK" sz="1800" dirty="0" smtClean="0"/>
              <a:t>det.</a:t>
            </a:r>
            <a:endParaRPr lang="da-DK" sz="1800" dirty="0"/>
          </a:p>
          <a:p>
            <a:pPr marL="174625" indent="-174625">
              <a:buFont typeface="Arial" panose="020B0604020202020204" pitchFamily="34" charset="0"/>
              <a:buChar char="•"/>
            </a:pPr>
            <a:r>
              <a:rPr lang="da-DK" sz="1800" dirty="0" smtClean="0"/>
              <a:t>Alle kan aflevere glas, papir, metal og plast på mindst 5 standpladser med nedgravede containere.</a:t>
            </a:r>
          </a:p>
          <a:p>
            <a:pPr>
              <a:buNone/>
            </a:pPr>
            <a:endParaRPr lang="da-DK" sz="2000" dirty="0" smtClean="0"/>
          </a:p>
          <a:p>
            <a:pPr>
              <a:buNone/>
            </a:pPr>
            <a:endParaRPr lang="da-DK" sz="2000" dirty="0" smtClean="0"/>
          </a:p>
        </p:txBody>
      </p:sp>
      <p:pic>
        <p:nvPicPr>
          <p:cNvPr id="8"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3219" r="13219"/>
          <a:stretch>
            <a:fillRect/>
          </a:stretch>
        </p:blipFill>
        <p:spPr bwMode="auto">
          <a:xfrm>
            <a:off x="8302485" y="1983018"/>
            <a:ext cx="3091656" cy="323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smtClean="0"/>
              <a:t>10. Affaldssortering i bykernen</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45771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10. Affaldssortering i bykernen</a:t>
            </a:r>
          </a:p>
        </p:txBody>
      </p:sp>
      <p:sp>
        <p:nvSpPr>
          <p:cNvPr id="6" name="Pladsholder til tekst 5"/>
          <p:cNvSpPr>
            <a:spLocks noGrp="1"/>
          </p:cNvSpPr>
          <p:nvPr>
            <p:ph type="body" sz="quarter" idx="13"/>
          </p:nvPr>
        </p:nvSpPr>
        <p:spPr/>
        <p:txBody>
          <a:bodyPr/>
          <a:lstStyle/>
          <a:p>
            <a:r>
              <a:rPr lang="da-DK" dirty="0" smtClean="0"/>
              <a:t>Arbejdsgruppen mellem Forsyning Helsingør og Helsingør Kommune har udarbejdet forslag til placering af standpladser i byrummet i bykernen. Disse skal politisk godkendes.</a:t>
            </a:r>
            <a:endParaRPr lang="da-DK" dirty="0"/>
          </a:p>
        </p:txBody>
      </p:sp>
      <p:pic>
        <p:nvPicPr>
          <p:cNvPr id="8" name="Pladsholder til indhold 7"/>
          <p:cNvPicPr>
            <a:picLocks noGrp="1" noChangeAspect="1"/>
          </p:cNvPicPr>
          <p:nvPr>
            <p:ph sz="quarter" idx="15"/>
          </p:nvPr>
        </p:nvPicPr>
        <p:blipFill>
          <a:blip r:embed="rId2"/>
          <a:stretch>
            <a:fillRect/>
          </a:stretch>
        </p:blipFill>
        <p:spPr>
          <a:xfrm>
            <a:off x="6507956" y="2270125"/>
            <a:ext cx="4648200" cy="3209925"/>
          </a:xfrm>
          <a:prstGeom prst="rect">
            <a:avLst/>
          </a:prstGeom>
        </p:spPr>
      </p:pic>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sp>
        <p:nvSpPr>
          <p:cNvPr id="2" name="Pladsholder til sidefod 1"/>
          <p:cNvSpPr>
            <a:spLocks noGrp="1"/>
          </p:cNvSpPr>
          <p:nvPr>
            <p:ph type="ftr" sz="quarter" idx="11"/>
          </p:nvPr>
        </p:nvSpPr>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43484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1484784"/>
            <a:ext cx="5281165" cy="4098454"/>
          </a:xfrm>
        </p:spPr>
        <p:txBody>
          <a:bodyPr/>
          <a:lstStyle/>
          <a:p>
            <a:pPr>
              <a:lnSpc>
                <a:spcPct val="140000"/>
              </a:lnSpc>
              <a:buClr>
                <a:schemeClr val="accent1">
                  <a:lumMod val="60000"/>
                  <a:lumOff val="40000"/>
                </a:schemeClr>
              </a:buClr>
              <a:buNone/>
            </a:pPr>
            <a:endParaRPr lang="da-DK" b="1" dirty="0" smtClean="0"/>
          </a:p>
          <a:p>
            <a:pPr>
              <a:lnSpc>
                <a:spcPct val="140000"/>
              </a:lnSpc>
              <a:buClr>
                <a:schemeClr val="accent1">
                  <a:lumMod val="60000"/>
                  <a:lumOff val="40000"/>
                </a:schemeClr>
              </a:buClr>
              <a:buNone/>
            </a:pPr>
            <a:r>
              <a:rPr lang="da-DK" b="1" dirty="0" smtClean="0"/>
              <a:t>Direktionen </a:t>
            </a:r>
            <a:r>
              <a:rPr lang="da-DK" b="1" dirty="0"/>
              <a:t>indstiller, at </a:t>
            </a:r>
          </a:p>
          <a:p>
            <a:pPr marL="342900" indent="-342900">
              <a:lnSpc>
                <a:spcPct val="140000"/>
              </a:lnSpc>
              <a:buClr>
                <a:schemeClr val="accent1">
                  <a:lumMod val="60000"/>
                  <a:lumOff val="40000"/>
                </a:schemeClr>
              </a:buClr>
              <a:buFont typeface="Wingdings" panose="05000000000000000000" pitchFamily="2" charset="2"/>
              <a:buChar char="§"/>
            </a:pPr>
            <a:r>
              <a:rPr lang="da-DK" dirty="0" err="1" smtClean="0"/>
              <a:t>Kombiløsningen</a:t>
            </a:r>
            <a:r>
              <a:rPr lang="da-DK" dirty="0" smtClean="0"/>
              <a:t> med 5 standpladser i byrummet og beholdere i gårdene anbefales for bykernen. Budgettet på 3,5 mio. kr. afholdes af projektet.</a:t>
            </a:r>
          </a:p>
          <a:p>
            <a:pPr marL="342900" indent="-342900">
              <a:lnSpc>
                <a:spcPct val="140000"/>
              </a:lnSpc>
              <a:buClr>
                <a:schemeClr val="accent1">
                  <a:lumMod val="60000"/>
                  <a:lumOff val="40000"/>
                </a:schemeClr>
              </a:buClr>
              <a:buFont typeface="Wingdings" panose="05000000000000000000" pitchFamily="2" charset="2"/>
              <a:buChar char="§"/>
            </a:pPr>
            <a:r>
              <a:rPr lang="da-DK" dirty="0" smtClean="0"/>
              <a:t>Helsingør Kommune anmodes om at udpege de 5 standpladser i byrummet.</a:t>
            </a:r>
          </a:p>
          <a:p>
            <a:pPr>
              <a:lnSpc>
                <a:spcPct val="140000"/>
              </a:lnSpc>
              <a:buClr>
                <a:schemeClr val="accent1">
                  <a:lumMod val="60000"/>
                  <a:lumOff val="40000"/>
                </a:schemeClr>
              </a:buClr>
              <a:buNone/>
            </a:pPr>
            <a:r>
              <a:rPr lang="da-DK" b="1" i="1" dirty="0" smtClean="0"/>
              <a:t>Indstillingerne </a:t>
            </a:r>
            <a:r>
              <a:rPr lang="da-DK" b="1" i="1" dirty="0"/>
              <a:t>blev </a:t>
            </a:r>
            <a:r>
              <a:rPr lang="da-DK" b="1" i="1" dirty="0" smtClean="0"/>
              <a:t>tiltrådt.</a:t>
            </a:r>
            <a:endParaRPr lang="da-DK" dirty="0" smtClean="0"/>
          </a:p>
          <a:p>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pic>
        <p:nvPicPr>
          <p:cNvPr id="8" name="Pladsholder til billede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2573" b="2573"/>
          <a:stretch>
            <a:fillRect/>
          </a:stretch>
        </p:blipFill>
        <p:spPr/>
      </p:pic>
      <p:sp>
        <p:nvSpPr>
          <p:cNvPr id="9" name="Titel 1"/>
          <p:cNvSpPr>
            <a:spLocks noGrp="1"/>
          </p:cNvSpPr>
          <p:nvPr>
            <p:ph type="title"/>
          </p:nvPr>
        </p:nvSpPr>
        <p:spPr>
          <a:xfrm>
            <a:off x="960001" y="188641"/>
            <a:ext cx="10824631" cy="936103"/>
          </a:xfrm>
        </p:spPr>
        <p:txBody>
          <a:bodyPr anchor="b"/>
          <a:lstStyle/>
          <a:p>
            <a:r>
              <a:rPr lang="da-DK" dirty="0" smtClean="0"/>
              <a:t>10. Affaldssortering i bykernen - indstilling</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77520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Billede 6"/>
          <p:cNvPicPr>
            <a:picLocks noChangeAspect="1"/>
          </p:cNvPicPr>
          <p:nvPr/>
        </p:nvPicPr>
        <p:blipFill>
          <a:blip r:embed="rId4"/>
          <a:stretch>
            <a:fillRect/>
          </a:stretch>
        </p:blipFill>
        <p:spPr>
          <a:xfrm>
            <a:off x="3287688" y="3236455"/>
            <a:ext cx="1848609" cy="2466146"/>
          </a:xfrm>
          <a:prstGeom prst="rect">
            <a:avLst/>
          </a:prstGeom>
          <a:effectLst>
            <a:outerShdw blurRad="152400" dist="38100" dir="8100000" algn="tr" rotWithShape="0">
              <a:prstClr val="black">
                <a:alpha val="40000"/>
              </a:prstClr>
            </a:outerShdw>
          </a:effectLst>
        </p:spPr>
      </p:pic>
      <p:sp>
        <p:nvSpPr>
          <p:cNvPr id="9" name="Titel 1"/>
          <p:cNvSpPr>
            <a:spLocks noGrp="1"/>
          </p:cNvSpPr>
          <p:nvPr>
            <p:ph type="title"/>
          </p:nvPr>
        </p:nvSpPr>
        <p:spPr>
          <a:xfrm>
            <a:off x="960001" y="188641"/>
            <a:ext cx="10824631" cy="936103"/>
          </a:xfrm>
        </p:spPr>
        <p:txBody>
          <a:bodyPr anchor="b"/>
          <a:lstStyle/>
          <a:p>
            <a:r>
              <a:rPr lang="da-DK" dirty="0" smtClean="0"/>
              <a:t>Punkter til orientering</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845135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6962341" y="3212976"/>
            <a:ext cx="4417069" cy="2182885"/>
          </a:xfrm>
        </p:spPr>
      </p:pic>
      <p:sp>
        <p:nvSpPr>
          <p:cNvPr id="6" name="Pladsholder til sli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smtClean="0">
                <a:ln>
                  <a:noFill/>
                </a:ln>
                <a:solidFill>
                  <a:prstClr val="white"/>
                </a:solidFill>
                <a:effectLst/>
                <a:uLnTx/>
                <a:uFillTx/>
                <a:latin typeface="Calibri"/>
                <a:ea typeface="+mn-ea"/>
                <a:cs typeface="+mn-cs"/>
              </a:rPr>
              <a:t>Side</a:t>
            </a:r>
            <a:r>
              <a:rPr kumimoji="0" lang="da-DK" sz="800" b="1" i="0" u="none" strike="noStrike" kern="1200" cap="none" spc="0" normalizeH="0" baseline="0" noProof="0" smtClean="0">
                <a:ln>
                  <a:noFill/>
                </a:ln>
                <a:solidFill>
                  <a:prstClr val="white"/>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a-DK"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9" name="Pladsholder til indhold 6"/>
          <p:cNvGraphicFramePr>
            <a:graphicFrameLocks/>
          </p:cNvGraphicFramePr>
          <p:nvPr>
            <p:extLst>
              <p:ext uri="{D42A27DB-BD31-4B8C-83A1-F6EECF244321}">
                <p14:modId xmlns:p14="http://schemas.microsoft.com/office/powerpoint/2010/main" val="3304816504"/>
              </p:ext>
            </p:extLst>
          </p:nvPr>
        </p:nvGraphicFramePr>
        <p:xfrm>
          <a:off x="987655" y="2060848"/>
          <a:ext cx="5281166" cy="373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el 1"/>
          <p:cNvSpPr>
            <a:spLocks noGrp="1"/>
          </p:cNvSpPr>
          <p:nvPr>
            <p:ph type="title"/>
          </p:nvPr>
        </p:nvSpPr>
        <p:spPr>
          <a:xfrm>
            <a:off x="960001" y="188641"/>
            <a:ext cx="10824631" cy="936103"/>
          </a:xfrm>
        </p:spPr>
        <p:txBody>
          <a:bodyPr anchor="b"/>
          <a:lstStyle/>
          <a:p>
            <a:r>
              <a:rPr lang="da-DK" dirty="0" smtClean="0"/>
              <a:t>11. Årsrapport 2019 – Skibstrup Affaldscenter</a:t>
            </a:r>
            <a:endParaRPr lang="da-DK" dirty="0"/>
          </a:p>
        </p:txBody>
      </p:sp>
      <p:sp>
        <p:nvSpPr>
          <p:cNvPr id="12" name="Pladsholder til sidefod 4"/>
          <p:cNvSpPr>
            <a:spLocks noGrp="1"/>
          </p:cNvSpPr>
          <p:nvPr>
            <p:ph type="ftr" sz="quarter" idx="11"/>
          </p:nvPr>
        </p:nvSpPr>
        <p:spPr>
          <a:xfrm>
            <a:off x="1752513" y="6334022"/>
            <a:ext cx="5184000" cy="176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smtClean="0">
                <a:ln>
                  <a:noFill/>
                </a:ln>
                <a:solidFill>
                  <a:prstClr val="white"/>
                </a:solidFill>
                <a:effectLst/>
                <a:uLnTx/>
                <a:uFillTx/>
                <a:latin typeface="Calibri"/>
                <a:ea typeface="+mn-ea"/>
                <a:cs typeface="+mn-cs"/>
              </a:rPr>
              <a:t>Offentlig referat fra bestyrelsesmødet den 30. april 2020 i Forsyning Helsingør A/S m.fl</a:t>
            </a:r>
            <a:endParaRPr kumimoji="0" lang="da-DK" sz="800" b="1" i="0" u="none" strike="noStrike" kern="1200" cap="all" spc="0" normalizeH="0" baseline="0" noProof="0" dirty="0">
              <a:ln>
                <a:noFill/>
              </a:ln>
              <a:solidFill>
                <a:prstClr val="white"/>
              </a:solidFill>
              <a:effectLst/>
              <a:uLnTx/>
              <a:uFillTx/>
              <a:latin typeface="Calibri"/>
              <a:ea typeface="+mn-ea"/>
              <a:cs typeface="+mn-cs"/>
            </a:endParaRPr>
          </a:p>
        </p:txBody>
      </p:sp>
      <p:sp>
        <p:nvSpPr>
          <p:cNvPr id="8" name="Lige forbindelse 7"/>
          <p:cNvSpPr/>
          <p:nvPr/>
        </p:nvSpPr>
        <p:spPr>
          <a:xfrm>
            <a:off x="1026150" y="1988840"/>
            <a:ext cx="5281166"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851547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2"/>
          <p:cNvSpPr txBox="1">
            <a:spLocks/>
          </p:cNvSpPr>
          <p:nvPr/>
        </p:nvSpPr>
        <p:spPr>
          <a:xfrm>
            <a:off x="959144" y="1412776"/>
            <a:ext cx="7801152" cy="3672408"/>
          </a:xfrm>
          <a:prstGeom prst="rect">
            <a:avLst/>
          </a:prstGeom>
        </p:spPr>
        <p:txBody>
          <a:bodyPr vert="horz" lIns="0" tIns="0" rIns="0" bIns="0" rtlCol="0">
            <a:noAutofit/>
          </a:bodyPr>
          <a:lst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SAC </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skal hvert år til Miljøstyrelsen fremsende en rapport for egenkontrol mv. vedr. bl.a.:</a:t>
            </a: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Affaldsmængder og –typer </a:t>
            </a:r>
          </a:p>
          <a:p>
            <a:pPr marL="380990" marR="0" lvl="0" indent="-38099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Driftsjournaler og forbrug</a:t>
            </a:r>
          </a:p>
          <a:p>
            <a:pPr marL="380990" marR="0" lvl="0" indent="-38099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Deponiets opfyldning og </a:t>
            </a:r>
            <a:r>
              <a:rPr kumimoji="0" lang="da-DK" sz="1600" b="0" i="0" u="none" strike="noStrike" kern="1200" cap="none" spc="0" normalizeH="0" baseline="0" noProof="0" dirty="0" err="1">
                <a:ln>
                  <a:noFill/>
                </a:ln>
                <a:solidFill>
                  <a:prstClr val="black"/>
                </a:solidFill>
                <a:effectLst/>
                <a:uLnTx/>
                <a:uFillTx/>
                <a:latin typeface="Calibri" panose="020F0502020204030204"/>
                <a:ea typeface="+mn-ea"/>
                <a:cs typeface="+mn-cs"/>
              </a:rPr>
              <a:t>perkolat</a:t>
            </a: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Afværge pumpning og grundvandsovervågning</a:t>
            </a: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Hovedtal fra rapporten: </a:t>
            </a: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Antal besøg på genbrugspladsen (GP) er steget til over 264.000</a:t>
            </a:r>
          </a:p>
          <a:p>
            <a:pPr marL="285750" marR="0" lvl="0" indent="-28575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Mængden til GP er på samme niveau som sidste år med 20.514 ton</a:t>
            </a:r>
          </a:p>
          <a:p>
            <a:pPr marL="285750" marR="0" lvl="0" indent="-285750" algn="l" defTabSz="914400" rtl="0" eaLnBrk="1" fontAlgn="auto" latinLnBrk="0" hangingPunct="1">
              <a:lnSpc>
                <a:spcPct val="109000"/>
              </a:lnSpc>
              <a:spcBef>
                <a:spcPts val="0"/>
              </a:spcBef>
              <a:spcAft>
                <a:spcPts val="0"/>
              </a:spcAft>
              <a:buClr>
                <a:schemeClr val="accent2"/>
              </a:buClr>
              <a:buSzTx/>
              <a:buFont typeface="Arial" panose="020B060402020202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Mængden af genanvendelige materialer er faldet med 3 %</a:t>
            </a:r>
          </a:p>
          <a:p>
            <a:pPr marR="0" lvl="3" algn="l" defTabSz="914400" rtl="0" eaLnBrk="1" fontAlgn="auto" latinLnBrk="0" hangingPunct="1">
              <a:lnSpc>
                <a:spcPct val="109000"/>
              </a:lnSpc>
              <a:spcBef>
                <a:spcPts val="0"/>
              </a:spcBef>
              <a:spcAft>
                <a:spcPts val="0"/>
              </a:spcAft>
              <a:buSzTx/>
              <a:buFont typeface="Arial" panose="020B060402020202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de dominerende fraktioner af træ, beton, tegl og</a:t>
            </a:r>
            <a:r>
              <a:rPr kumimoji="0" lang="da-DK" sz="1600" b="0" i="0" u="none" strike="noStrike" kern="1200" cap="none" spc="0" normalizeH="0" noProof="0" dirty="0" smtClean="0">
                <a:ln>
                  <a:noFill/>
                </a:ln>
                <a:solidFill>
                  <a:prstClr val="black"/>
                </a:solidFill>
                <a:effectLst/>
                <a:uLnTx/>
                <a:uFillTx/>
                <a:latin typeface="Calibri" panose="020F0502020204030204"/>
                <a:ea typeface="+mn-ea"/>
                <a:cs typeface="+mn-cs"/>
              </a:rPr>
              <a:t> gips</a:t>
            </a: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er faldet,</a:t>
            </a:r>
            <a:r>
              <a:rPr kumimoji="0" lang="da-DK" sz="1600" b="0" i="0" u="none" strike="noStrike" kern="1200" cap="none" spc="0" normalizeH="0" noProof="0" dirty="0" smtClean="0">
                <a:ln>
                  <a:noFill/>
                </a:ln>
                <a:solidFill>
                  <a:prstClr val="black"/>
                </a:solidFill>
                <a:effectLst/>
                <a:uLnTx/>
                <a:uFillTx/>
                <a:latin typeface="Calibri" panose="020F0502020204030204"/>
                <a:ea typeface="+mn-ea"/>
                <a:cs typeface="+mn-cs"/>
              </a:rPr>
              <a:t> resten er steget</a:t>
            </a:r>
            <a:endPar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r>
              <a:rPr kumimoji="0" lang="da-DK"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Deponiet vil være fyldt i 2024, hvis opfyldningstakten forsætter</a:t>
            </a: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Char char="​"/>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9000"/>
              </a:lnSpc>
              <a:spcBef>
                <a:spcPts val="0"/>
              </a:spcBef>
              <a:spcAft>
                <a:spcPts val="0"/>
              </a:spcAft>
              <a:buClrTx/>
              <a:buSzTx/>
              <a:buFont typeface="Calibri" panose="020F0502020204030204" pitchFamily="34" charset="0"/>
              <a:buNone/>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felt 2"/>
          <p:cNvSpPr txBox="1"/>
          <p:nvPr/>
        </p:nvSpPr>
        <p:spPr>
          <a:xfrm>
            <a:off x="8156911" y="5246330"/>
            <a:ext cx="3411697"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smtClean="0">
                <a:ln>
                  <a:noFill/>
                </a:ln>
                <a:solidFill>
                  <a:prstClr val="black"/>
                </a:solidFill>
                <a:effectLst/>
                <a:uLnTx/>
                <a:uFillTx/>
                <a:latin typeface="Calibri" panose="020F0502020204030204"/>
                <a:ea typeface="+mn-ea"/>
                <a:cs typeface="+mn-cs"/>
              </a:rPr>
              <a:t>Forsiden </a:t>
            </a: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på rapporten viser </a:t>
            </a:r>
            <a:r>
              <a:rPr kumimoji="0" lang="da-DK" sz="1400" b="0" i="1" u="none" strike="noStrike" kern="1200" cap="none" spc="0" normalizeH="0" baseline="0" noProof="0" dirty="0" smtClean="0">
                <a:ln>
                  <a:noFill/>
                </a:ln>
                <a:solidFill>
                  <a:prstClr val="black"/>
                </a:solidFill>
                <a:effectLst/>
                <a:uLnTx/>
                <a:uFillTx/>
                <a:latin typeface="Calibri" panose="020F0502020204030204"/>
                <a:ea typeface="+mn-ea"/>
                <a:cs typeface="+mn-cs"/>
              </a:rPr>
              <a:t>et luftfoto af Skibstrup Affaldscenter fra 2019</a:t>
            </a:r>
            <a:endParaRPr kumimoji="0" lang="da-DK" sz="13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all" spc="0" normalizeH="0" baseline="0" noProof="0" dirty="0" smtClean="0">
                <a:ln>
                  <a:noFill/>
                </a:ln>
                <a:solidFill>
                  <a:prstClr val="black">
                    <a:tint val="75000"/>
                  </a:prstClr>
                </a:solidFill>
                <a:effectLst/>
                <a:uLnTx/>
                <a:uFillTx/>
                <a:latin typeface="Calibri" panose="020F0502020204030204"/>
                <a:ea typeface="+mn-ea"/>
                <a:cs typeface="+mn-cs"/>
              </a:rPr>
              <a:t>Side</a:t>
            </a:r>
            <a:r>
              <a:rPr kumimoji="0" lang="da-DK"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 </a:t>
            </a:r>
            <a:fld id="{5BA07366-CB75-4AA8-9E5B-928B849F427C}"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Billede 3"/>
          <p:cNvPicPr>
            <a:picLocks noChangeAspect="1"/>
          </p:cNvPicPr>
          <p:nvPr/>
        </p:nvPicPr>
        <p:blipFill>
          <a:blip r:embed="rId3"/>
          <a:stretch>
            <a:fillRect/>
          </a:stretch>
        </p:blipFill>
        <p:spPr>
          <a:xfrm rot="304628">
            <a:off x="8432998" y="1670188"/>
            <a:ext cx="2461810" cy="3474026"/>
          </a:xfrm>
          <a:prstGeom prst="rect">
            <a:avLst/>
          </a:prstGeom>
        </p:spPr>
      </p:pic>
      <p:sp>
        <p:nvSpPr>
          <p:cNvPr id="9" name="Titel 1"/>
          <p:cNvSpPr>
            <a:spLocks noGrp="1"/>
          </p:cNvSpPr>
          <p:nvPr>
            <p:ph type="title"/>
          </p:nvPr>
        </p:nvSpPr>
        <p:spPr>
          <a:xfrm>
            <a:off x="960001" y="188641"/>
            <a:ext cx="10824631" cy="936103"/>
          </a:xfrm>
        </p:spPr>
        <p:txBody>
          <a:bodyPr anchor="b"/>
          <a:lstStyle/>
          <a:p>
            <a:r>
              <a:rPr lang="da-DK" dirty="0" smtClean="0"/>
              <a:t>11. Årsrapport 2019 – Skibstrup Affaldscenter</a:t>
            </a:r>
            <a:endParaRPr lang="da-DK" dirty="0"/>
          </a:p>
        </p:txBody>
      </p:sp>
      <p:sp>
        <p:nvSpPr>
          <p:cNvPr id="11"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4290199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2"/>
              </a:buClr>
              <a:buFont typeface="Arial" panose="020B0604020202020204" pitchFamily="34" charset="0"/>
              <a:buChar char="•"/>
            </a:pPr>
            <a:r>
              <a:rPr lang="da-DK" dirty="0" smtClean="0"/>
              <a:t>Direktionen indstiller, at dagsordenen godkendes.</a:t>
            </a:r>
          </a:p>
          <a:p>
            <a:pPr>
              <a:buClr>
                <a:schemeClr val="accent2"/>
              </a:buClr>
              <a:buNone/>
            </a:pPr>
            <a:endParaRPr lang="da-DK" dirty="0"/>
          </a:p>
          <a:p>
            <a:pPr>
              <a:buClr>
                <a:schemeClr val="accent2"/>
              </a:buClr>
              <a:buNone/>
            </a:pPr>
            <a:r>
              <a:rPr lang="da-DK" b="1" i="1" dirty="0" smtClean="0"/>
              <a:t>Dagsordenen blev godkendt.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1. Godkendelse af dagsorden</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988840"/>
            <a:ext cx="10464592" cy="3528392"/>
          </a:xfrm>
        </p:spPr>
        <p:txBody>
          <a:bodyPr/>
          <a:lstStyle/>
          <a:p>
            <a:pPr marL="0" indent="0">
              <a:buNone/>
            </a:pPr>
            <a:r>
              <a:rPr lang="da-DK" dirty="0" smtClean="0"/>
              <a:t>	</a:t>
            </a:r>
          </a:p>
          <a:p>
            <a:pPr lvl="1"/>
            <a:r>
              <a:rPr lang="da-DK" dirty="0" smtClean="0"/>
              <a:t>Der blev i januar 2020 gennemført en større systemkonvertering af afregningssystemet Easy Energy, hvormed samlefaktureringen blev nedlagt</a:t>
            </a:r>
          </a:p>
          <a:p>
            <a:pPr lvl="1"/>
            <a:r>
              <a:rPr lang="da-DK" dirty="0" smtClean="0"/>
              <a:t>Det nye opkrævningshjul for 2020 med fire kvartalsvise aconto afregninger og en årlig slutafregning efter faktisk forbrug for alle forsyningsarter er påbegyndt korrekt, med udsendelsen af 1. aconto i februar 2020 og 2. aconto i april 2020</a:t>
            </a:r>
          </a:p>
          <a:p>
            <a:pPr lvl="1"/>
            <a:r>
              <a:rPr lang="da-DK" dirty="0" smtClean="0"/>
              <a:t>Det nye opkrævningshjul har medført en del kundehenvendelser vedrørende forståelse af den ændrede afregning</a:t>
            </a:r>
          </a:p>
          <a:p>
            <a:pPr lvl="1"/>
            <a:r>
              <a:rPr lang="da-DK" dirty="0" smtClean="0"/>
              <a:t>Servicemålene er (akkumuleret) opnået i 1. kvartal 2020. Dog lidt udfald ifm. udsendelse af regninger og rykkere, idet en del kunder spørger til forandringen.</a:t>
            </a:r>
          </a:p>
          <a:p>
            <a:pPr lvl="1"/>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30</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12. Status kundeservice pr. april 2020</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427235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171674"/>
          </a:xfrm>
        </p:spPr>
        <p:txBody>
          <a:bodyPr/>
          <a:lstStyle/>
          <a:p>
            <a:endParaRPr lang="da-DK" dirty="0" smtClean="0"/>
          </a:p>
          <a:p>
            <a:r>
              <a:rPr lang="da-DK" dirty="0" smtClean="0"/>
              <a:t>Der har (akkumuleret) været fuld opfyldelse af servicemålet vedrørende gennemsnitlig ventetid i 1. kvartal 2020</a:t>
            </a:r>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31</a:t>
            </a:fld>
            <a:endParaRPr lang="da-DK" dirty="0"/>
          </a:p>
        </p:txBody>
      </p:sp>
      <p:pic>
        <p:nvPicPr>
          <p:cNvPr id="3" name="Billede 2"/>
          <p:cNvPicPr>
            <a:picLocks noChangeAspect="1"/>
          </p:cNvPicPr>
          <p:nvPr/>
        </p:nvPicPr>
        <p:blipFill>
          <a:blip r:embed="rId2"/>
          <a:stretch>
            <a:fillRect/>
          </a:stretch>
        </p:blipFill>
        <p:spPr>
          <a:xfrm>
            <a:off x="1039187" y="2604234"/>
            <a:ext cx="5114987" cy="2895851"/>
          </a:xfrm>
          <a:prstGeom prst="rect">
            <a:avLst/>
          </a:prstGeom>
        </p:spPr>
      </p:pic>
      <p:pic>
        <p:nvPicPr>
          <p:cNvPr id="4" name="Billede 3"/>
          <p:cNvPicPr>
            <a:picLocks noChangeAspect="1"/>
          </p:cNvPicPr>
          <p:nvPr/>
        </p:nvPicPr>
        <p:blipFill>
          <a:blip r:embed="rId3"/>
          <a:stretch>
            <a:fillRect/>
          </a:stretch>
        </p:blipFill>
        <p:spPr>
          <a:xfrm>
            <a:off x="6192296" y="2604233"/>
            <a:ext cx="5114987" cy="2895851"/>
          </a:xfrm>
          <a:prstGeom prst="rect">
            <a:avLst/>
          </a:prstGeom>
        </p:spPr>
      </p:pic>
      <p:sp>
        <p:nvSpPr>
          <p:cNvPr id="8" name="Titel 1"/>
          <p:cNvSpPr>
            <a:spLocks noGrp="1"/>
          </p:cNvSpPr>
          <p:nvPr>
            <p:ph type="title"/>
          </p:nvPr>
        </p:nvSpPr>
        <p:spPr>
          <a:xfrm>
            <a:off x="960001" y="188641"/>
            <a:ext cx="10824631" cy="936103"/>
          </a:xfrm>
        </p:spPr>
        <p:txBody>
          <a:bodyPr anchor="b"/>
          <a:lstStyle/>
          <a:p>
            <a:r>
              <a:rPr lang="da-DK" dirty="0" smtClean="0"/>
              <a:t>12. Status kundeservice pr. april 2020</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162425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412776"/>
            <a:ext cx="10464592" cy="4680520"/>
          </a:xfrm>
        </p:spPr>
        <p:txBody>
          <a:bodyPr/>
          <a:lstStyle/>
          <a:p>
            <a:endParaRPr lang="da-DK" dirty="0" smtClean="0"/>
          </a:p>
          <a:p>
            <a:r>
              <a:rPr lang="da-DK" dirty="0" smtClean="0"/>
              <a:t>Der </a:t>
            </a:r>
            <a:r>
              <a:rPr lang="da-DK" dirty="0"/>
              <a:t>har </a:t>
            </a:r>
            <a:r>
              <a:rPr lang="da-DK" dirty="0" smtClean="0"/>
              <a:t>(akkumuleret) været fuld </a:t>
            </a:r>
            <a:r>
              <a:rPr lang="da-DK" dirty="0"/>
              <a:t>opfyldelse af servicemålene </a:t>
            </a:r>
            <a:r>
              <a:rPr lang="da-DK" dirty="0" smtClean="0"/>
              <a:t>vedrørende besvarelse af opkald og kundetilfredshed i 1. kvartal 2020 </a:t>
            </a:r>
          </a:p>
          <a:p>
            <a:r>
              <a:rPr lang="da-DK" dirty="0" smtClean="0"/>
              <a:t>Dog lavere i uge 9/10 og 14 pga. udsendelse af aconto regninger og rykkere</a:t>
            </a:r>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32</a:t>
            </a:fld>
            <a:endParaRPr lang="da-DK" dirty="0"/>
          </a:p>
        </p:txBody>
      </p:sp>
      <p:pic>
        <p:nvPicPr>
          <p:cNvPr id="3" name="Billede 2"/>
          <p:cNvPicPr>
            <a:picLocks noChangeAspect="1"/>
          </p:cNvPicPr>
          <p:nvPr/>
        </p:nvPicPr>
        <p:blipFill>
          <a:blip r:embed="rId2"/>
          <a:stretch>
            <a:fillRect/>
          </a:stretch>
        </p:blipFill>
        <p:spPr>
          <a:xfrm>
            <a:off x="1001388" y="2924944"/>
            <a:ext cx="5114987" cy="2895851"/>
          </a:xfrm>
          <a:prstGeom prst="rect">
            <a:avLst/>
          </a:prstGeom>
        </p:spPr>
      </p:pic>
      <p:pic>
        <p:nvPicPr>
          <p:cNvPr id="4" name="Billede 3"/>
          <p:cNvPicPr>
            <a:picLocks noChangeAspect="1"/>
          </p:cNvPicPr>
          <p:nvPr/>
        </p:nvPicPr>
        <p:blipFill>
          <a:blip r:embed="rId3"/>
          <a:stretch>
            <a:fillRect/>
          </a:stretch>
        </p:blipFill>
        <p:spPr>
          <a:xfrm>
            <a:off x="6146248" y="2924944"/>
            <a:ext cx="5114987" cy="2895851"/>
          </a:xfrm>
          <a:prstGeom prst="rect">
            <a:avLst/>
          </a:prstGeom>
        </p:spPr>
      </p:pic>
      <p:sp>
        <p:nvSpPr>
          <p:cNvPr id="8" name="Titel 1"/>
          <p:cNvSpPr>
            <a:spLocks noGrp="1"/>
          </p:cNvSpPr>
          <p:nvPr>
            <p:ph type="title"/>
          </p:nvPr>
        </p:nvSpPr>
        <p:spPr>
          <a:xfrm>
            <a:off x="960001" y="188641"/>
            <a:ext cx="10824631" cy="936103"/>
          </a:xfrm>
        </p:spPr>
        <p:txBody>
          <a:bodyPr anchor="b"/>
          <a:lstStyle/>
          <a:p>
            <a:r>
              <a:rPr lang="da-DK" dirty="0" smtClean="0"/>
              <a:t>12. Status kundeservice pr. april 2020</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363693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5"/>
          </p:nvPr>
        </p:nvSpPr>
        <p:spPr>
          <a:xfrm>
            <a:off x="983084" y="1492964"/>
            <a:ext cx="10273150" cy="4841058"/>
          </a:xfrm>
        </p:spPr>
        <p:txBody>
          <a:bodyPr>
            <a:normAutofit fontScale="40000" lnSpcReduction="20000"/>
          </a:bodyPr>
          <a:lstStyle/>
          <a:p>
            <a:pPr>
              <a:buNone/>
            </a:pPr>
            <a:r>
              <a:rPr lang="da-DK" sz="4300" dirty="0" smtClean="0"/>
              <a:t>Revideret Tidsplan  i forhold til bestyrelsesmødet den 14.11.2019:</a:t>
            </a:r>
            <a:endParaRPr lang="da-DK" sz="4300" dirty="0"/>
          </a:p>
          <a:p>
            <a:pPr>
              <a:buNone/>
            </a:pPr>
            <a:endParaRPr lang="da-DK" sz="4300" dirty="0" smtClean="0"/>
          </a:p>
          <a:p>
            <a:pPr>
              <a:buNone/>
            </a:pPr>
            <a:r>
              <a:rPr lang="da-DK" sz="4300" dirty="0" smtClean="0"/>
              <a:t>Efter ønske fra tilbudsgivere om mere tid og pga. </a:t>
            </a:r>
            <a:r>
              <a:rPr lang="da-DK" sz="4300" dirty="0" err="1" smtClean="0"/>
              <a:t>Corona</a:t>
            </a:r>
            <a:r>
              <a:rPr lang="da-DK" sz="4300" dirty="0" smtClean="0"/>
              <a:t> situationen er der</a:t>
            </a:r>
          </a:p>
          <a:p>
            <a:pPr>
              <a:buNone/>
            </a:pPr>
            <a:r>
              <a:rPr lang="da-DK" sz="4300" dirty="0"/>
              <a:t>f</a:t>
            </a:r>
            <a:r>
              <a:rPr lang="da-DK" sz="4300" dirty="0" smtClean="0"/>
              <a:t>ølgende ændringer:</a:t>
            </a:r>
          </a:p>
          <a:p>
            <a:pPr>
              <a:buNone/>
            </a:pPr>
            <a:endParaRPr lang="da-DK" sz="4300" dirty="0"/>
          </a:p>
          <a:p>
            <a:pPr marL="571500" indent="-571500">
              <a:buClr>
                <a:schemeClr val="accent2"/>
              </a:buClr>
              <a:buFont typeface="Arial" panose="020B0604020202020204" pitchFamily="34" charset="0"/>
              <a:buChar char="•"/>
            </a:pPr>
            <a:r>
              <a:rPr lang="da-DK" sz="4000" dirty="0">
                <a:latin typeface="+mj-lt"/>
              </a:rPr>
              <a:t>November 2019: </a:t>
            </a:r>
            <a:r>
              <a:rPr lang="da-DK" sz="4000" dirty="0" smtClean="0">
                <a:latin typeface="+mj-lt"/>
              </a:rPr>
              <a:t>Prækval. udsendt</a:t>
            </a:r>
            <a:endParaRPr lang="da-DK" sz="4000" dirty="0">
              <a:latin typeface="+mj-lt"/>
            </a:endParaRPr>
          </a:p>
          <a:p>
            <a:pPr marL="571500" indent="-571500">
              <a:buClr>
                <a:schemeClr val="accent2"/>
              </a:buClr>
              <a:buFont typeface="Arial" panose="020B0604020202020204" pitchFamily="34" charset="0"/>
              <a:buChar char="•"/>
            </a:pPr>
            <a:r>
              <a:rPr lang="da-DK" sz="4000" dirty="0">
                <a:latin typeface="+mj-lt"/>
              </a:rPr>
              <a:t>December 2019</a:t>
            </a:r>
            <a:r>
              <a:rPr lang="da-DK" sz="4000" dirty="0" smtClean="0">
                <a:latin typeface="+mj-lt"/>
              </a:rPr>
              <a:t>: Resultat Prækval. udmeldt</a:t>
            </a:r>
            <a:endParaRPr lang="da-DK" sz="4000" dirty="0">
              <a:latin typeface="+mj-lt"/>
            </a:endParaRPr>
          </a:p>
          <a:p>
            <a:pPr marL="571500" indent="-571500">
              <a:buClr>
                <a:schemeClr val="accent2"/>
              </a:buClr>
              <a:buFont typeface="Arial" panose="020B0604020202020204" pitchFamily="34" charset="0"/>
              <a:buChar char="•"/>
            </a:pPr>
            <a:r>
              <a:rPr lang="da-DK" sz="4000" dirty="0" smtClean="0">
                <a:latin typeface="+mj-lt"/>
              </a:rPr>
              <a:t>16.04.2020: Aflevering af tilbud (d.d. modtaget 4 tilbud)</a:t>
            </a:r>
            <a:endParaRPr lang="da-DK" sz="4000" dirty="0">
              <a:latin typeface="+mj-lt"/>
            </a:endParaRPr>
          </a:p>
          <a:p>
            <a:pPr marL="571500" indent="-571500">
              <a:buClr>
                <a:schemeClr val="accent2"/>
              </a:buClr>
              <a:buFont typeface="Arial" panose="020B0604020202020204" pitchFamily="34" charset="0"/>
              <a:buChar char="•"/>
            </a:pPr>
            <a:r>
              <a:rPr lang="da-DK" sz="4000" dirty="0" smtClean="0">
                <a:latin typeface="+mj-lt"/>
              </a:rPr>
              <a:t>17.-30.04. </a:t>
            </a:r>
            <a:r>
              <a:rPr lang="da-DK" sz="4000" dirty="0">
                <a:latin typeface="+mj-lt"/>
              </a:rPr>
              <a:t>2020: </a:t>
            </a:r>
            <a:r>
              <a:rPr lang="da-DK" sz="4000" dirty="0" smtClean="0">
                <a:latin typeface="+mj-lt"/>
              </a:rPr>
              <a:t>Bedømmelse og forhandling med tilbudsgiver</a:t>
            </a:r>
            <a:endParaRPr lang="da-DK" sz="4000" dirty="0">
              <a:latin typeface="+mj-lt"/>
            </a:endParaRPr>
          </a:p>
          <a:p>
            <a:pPr marL="571500" indent="-571500">
              <a:buClr>
                <a:schemeClr val="accent2"/>
              </a:buClr>
              <a:buFont typeface="Arial" panose="020B0604020202020204" pitchFamily="34" charset="0"/>
              <a:buChar char="•"/>
            </a:pPr>
            <a:r>
              <a:rPr lang="da-DK" sz="4000" dirty="0" smtClean="0">
                <a:latin typeface="+mj-lt"/>
              </a:rPr>
              <a:t>29.05 </a:t>
            </a:r>
            <a:r>
              <a:rPr lang="da-DK" sz="4000" dirty="0">
                <a:latin typeface="+mj-lt"/>
              </a:rPr>
              <a:t>2020: </a:t>
            </a:r>
            <a:r>
              <a:rPr lang="da-DK" sz="4000" dirty="0" smtClean="0">
                <a:latin typeface="+mj-lt"/>
              </a:rPr>
              <a:t>Aflevering af tilrettede tilbud og priser m.m.</a:t>
            </a:r>
          </a:p>
          <a:p>
            <a:pPr marL="571500" indent="-571500">
              <a:buClr>
                <a:schemeClr val="accent2"/>
              </a:buClr>
              <a:buFont typeface="Arial" panose="020B0604020202020204" pitchFamily="34" charset="0"/>
              <a:buChar char="•"/>
            </a:pPr>
            <a:r>
              <a:rPr lang="da-DK" sz="4000" dirty="0" smtClean="0">
                <a:latin typeface="+mj-lt"/>
              </a:rPr>
              <a:t>19.06.2020: Vurdering af rev. Tilbud og Beslutning om tildeling af opgaven</a:t>
            </a:r>
          </a:p>
          <a:p>
            <a:pPr marL="571500" indent="-571500">
              <a:buClr>
                <a:schemeClr val="accent2"/>
              </a:buClr>
              <a:buFont typeface="Arial" panose="020B0604020202020204" pitchFamily="34" charset="0"/>
              <a:buChar char="•"/>
            </a:pPr>
            <a:r>
              <a:rPr lang="da-DK" sz="4000" dirty="0" smtClean="0">
                <a:latin typeface="+mj-lt"/>
              </a:rPr>
              <a:t>20. – 30.06.2020: Stand Still periode </a:t>
            </a:r>
          </a:p>
          <a:p>
            <a:pPr marL="571500" indent="-571500">
              <a:buClr>
                <a:schemeClr val="accent2"/>
              </a:buClr>
              <a:buFont typeface="Arial" panose="020B0604020202020204" pitchFamily="34" charset="0"/>
              <a:buChar char="•"/>
            </a:pPr>
            <a:r>
              <a:rPr lang="da-DK" sz="4000" dirty="0" smtClean="0">
                <a:latin typeface="+mj-lt"/>
              </a:rPr>
              <a:t>01.07.2020: Kontrakt underskrives</a:t>
            </a:r>
            <a:endParaRPr lang="da-DK" sz="4000" dirty="0">
              <a:latin typeface="+mj-lt"/>
            </a:endParaRPr>
          </a:p>
          <a:p>
            <a:pPr marL="571500" indent="-571500">
              <a:buClr>
                <a:schemeClr val="accent2"/>
              </a:buClr>
              <a:buFont typeface="Arial" panose="020B0604020202020204" pitchFamily="34" charset="0"/>
              <a:buChar char="•"/>
            </a:pPr>
            <a:r>
              <a:rPr lang="da-DK" sz="4000" dirty="0" smtClean="0">
                <a:latin typeface="+mj-lt"/>
              </a:rPr>
              <a:t>Juli 2020  – November 2021</a:t>
            </a:r>
            <a:r>
              <a:rPr lang="da-DK" sz="4000" dirty="0">
                <a:latin typeface="+mj-lt"/>
              </a:rPr>
              <a:t>: </a:t>
            </a:r>
            <a:r>
              <a:rPr lang="da-DK" sz="4000" dirty="0" smtClean="0">
                <a:latin typeface="+mj-lt"/>
              </a:rPr>
              <a:t>Projektering, myndighedsgodkendelse </a:t>
            </a:r>
            <a:r>
              <a:rPr lang="da-DK" sz="4000" dirty="0">
                <a:latin typeface="+mj-lt"/>
              </a:rPr>
              <a:t>og </a:t>
            </a:r>
            <a:r>
              <a:rPr lang="da-DK" sz="4000" dirty="0" smtClean="0">
                <a:latin typeface="+mj-lt"/>
              </a:rPr>
              <a:t>udførelse (indvielse 01.12.2021)</a:t>
            </a:r>
          </a:p>
          <a:p>
            <a:pPr>
              <a:buClr>
                <a:schemeClr val="accent1">
                  <a:lumMod val="60000"/>
                  <a:lumOff val="40000"/>
                </a:schemeClr>
              </a:buClr>
              <a:buNone/>
            </a:pPr>
            <a:endParaRPr lang="da-DK" sz="4300" dirty="0" smtClean="0"/>
          </a:p>
          <a:p>
            <a:pPr>
              <a:buClr>
                <a:schemeClr val="accent1">
                  <a:lumMod val="60000"/>
                  <a:lumOff val="40000"/>
                </a:schemeClr>
              </a:buClr>
              <a:buNone/>
            </a:pPr>
            <a:r>
              <a:rPr lang="da-DK" sz="4300" dirty="0" smtClean="0"/>
              <a:t>Projektet er således 3 måneder forsinket i forhold til den tidsplan, som blev forelagt bestyrelsen på mødet den 14.11.2019.</a:t>
            </a:r>
            <a:endParaRPr lang="da-DK" sz="4300" dirty="0"/>
          </a:p>
          <a:p>
            <a:pPr>
              <a:buClr>
                <a:schemeClr val="accent1">
                  <a:lumMod val="60000"/>
                  <a:lumOff val="40000"/>
                </a:schemeClr>
              </a:buClr>
              <a:buNone/>
            </a:pPr>
            <a:endParaRPr lang="da-DK" sz="4300" u="sng" dirty="0" smtClean="0"/>
          </a:p>
          <a:p>
            <a:pPr>
              <a:buClr>
                <a:schemeClr val="accent1">
                  <a:lumMod val="60000"/>
                  <a:lumOff val="40000"/>
                </a:schemeClr>
              </a:buClr>
              <a:buNone/>
            </a:pPr>
            <a:r>
              <a:rPr lang="da-DK" sz="4300" u="sng" dirty="0" smtClean="0"/>
              <a:t>Økonomi:</a:t>
            </a:r>
            <a:endParaRPr lang="da-DK" sz="4300" u="sng" dirty="0"/>
          </a:p>
          <a:p>
            <a:pPr marL="342900" indent="-342900">
              <a:buClr>
                <a:schemeClr val="accent1">
                  <a:lumMod val="60000"/>
                  <a:lumOff val="40000"/>
                </a:schemeClr>
              </a:buClr>
              <a:buFont typeface="Wingdings" panose="05000000000000000000" pitchFamily="2" charset="2"/>
              <a:buChar char="§"/>
            </a:pPr>
            <a:r>
              <a:rPr lang="da-DK" sz="4300" dirty="0" smtClean="0"/>
              <a:t>Bestyrelsen </a:t>
            </a:r>
            <a:r>
              <a:rPr lang="da-DK" sz="4300" dirty="0"/>
              <a:t>tiltrådte </a:t>
            </a:r>
            <a:r>
              <a:rPr lang="da-DK" sz="4300"/>
              <a:t>bevilling </a:t>
            </a:r>
            <a:r>
              <a:rPr lang="da-DK" sz="4300" smtClean="0"/>
              <a:t>x </a:t>
            </a:r>
            <a:r>
              <a:rPr lang="da-DK" sz="4300" dirty="0"/>
              <a:t>mio</a:t>
            </a:r>
            <a:r>
              <a:rPr lang="da-DK" sz="4300" dirty="0" smtClean="0"/>
              <a:t>. kr</a:t>
            </a:r>
            <a:r>
              <a:rPr lang="da-DK" sz="4300" dirty="0"/>
              <a:t>. på bestyrelsesmødet den 30. april </a:t>
            </a:r>
            <a:r>
              <a:rPr lang="da-DK" sz="4300" dirty="0" smtClean="0"/>
              <a:t>2019.</a:t>
            </a:r>
            <a:endParaRPr lang="da-DK" sz="4300" dirty="0"/>
          </a:p>
          <a:p>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33</a:t>
            </a:fld>
            <a:endParaRPr lang="da-DK"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494" y="1492964"/>
            <a:ext cx="3412931" cy="26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smtClean="0"/>
              <a:t>13. Ny genbrugsplads på Energivej (Bygma-grunden)</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335308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5"/>
          </p:nvPr>
        </p:nvSpPr>
        <p:spPr>
          <a:xfrm>
            <a:off x="960001" y="1268760"/>
            <a:ext cx="10273151" cy="4752528"/>
          </a:xfrm>
        </p:spPr>
        <p:txBody>
          <a:bodyPr/>
          <a:lstStyle/>
          <a:p>
            <a:pPr>
              <a:buNone/>
            </a:pPr>
            <a:r>
              <a:rPr lang="da-DK" dirty="0" smtClean="0"/>
              <a:t>Åben for virksomheder med erhvervsmærkat i hverdage kl. 8-16 fra 18/3-30/3</a:t>
            </a:r>
          </a:p>
          <a:p>
            <a:pPr marL="342900" indent="-342900">
              <a:buClr>
                <a:schemeClr val="accent2"/>
              </a:buClr>
              <a:buFont typeface="Arial" panose="020B0604020202020204" pitchFamily="34" charset="0"/>
              <a:buChar char="•"/>
            </a:pPr>
            <a:r>
              <a:rPr lang="da-DK" dirty="0" smtClean="0"/>
              <a:t>I gennemsnit 190 besøg/dag. </a:t>
            </a:r>
          </a:p>
          <a:p>
            <a:endParaRPr lang="da-DK" dirty="0"/>
          </a:p>
          <a:p>
            <a:pPr>
              <a:buNone/>
            </a:pPr>
            <a:r>
              <a:rPr lang="da-DK" dirty="0" smtClean="0"/>
              <a:t>Åben for alle, med adgangsbegrænsning på </a:t>
            </a:r>
            <a:r>
              <a:rPr lang="da-DK" dirty="0"/>
              <a:t>max 15 biler ad gangen</a:t>
            </a:r>
            <a:r>
              <a:rPr lang="da-DK" dirty="0" smtClean="0"/>
              <a:t> fra 31/3-?</a:t>
            </a:r>
          </a:p>
          <a:p>
            <a:pPr marL="342900" indent="-342900">
              <a:buClr>
                <a:schemeClr val="accent2"/>
              </a:buClr>
              <a:buFont typeface="Arial" panose="020B0604020202020204" pitchFamily="34" charset="0"/>
              <a:buChar char="•"/>
            </a:pPr>
            <a:r>
              <a:rPr lang="da-DK" dirty="0" smtClean="0"/>
              <a:t>Kapaciteten er </a:t>
            </a:r>
            <a:r>
              <a:rPr lang="da-DK" dirty="0"/>
              <a:t>på ca. 750 biler på pladsen om </a:t>
            </a:r>
            <a:r>
              <a:rPr lang="da-DK" dirty="0" smtClean="0"/>
              <a:t>dagen. </a:t>
            </a:r>
          </a:p>
          <a:p>
            <a:pPr marL="342900" indent="-342900">
              <a:buClr>
                <a:schemeClr val="accent2"/>
              </a:buClr>
              <a:buFont typeface="Arial" panose="020B0604020202020204" pitchFamily="34" charset="0"/>
              <a:buChar char="•"/>
            </a:pPr>
            <a:r>
              <a:rPr lang="da-DK" dirty="0" smtClean="0"/>
              <a:t>Trafikregulering med ensretning og kø af </a:t>
            </a:r>
            <a:r>
              <a:rPr lang="da-DK" dirty="0" err="1" smtClean="0"/>
              <a:t>Gørlundevej</a:t>
            </a:r>
            <a:r>
              <a:rPr lang="da-DK" dirty="0" smtClean="0"/>
              <a:t> fra Skibstrup i åbningstiden.</a:t>
            </a:r>
            <a:endParaRPr lang="da-DK" dirty="0"/>
          </a:p>
          <a:p>
            <a:endParaRPr lang="da-DK" dirty="0"/>
          </a:p>
          <a:p>
            <a:pPr>
              <a:buNone/>
            </a:pPr>
            <a:r>
              <a:rPr lang="da-DK" dirty="0" smtClean="0"/>
              <a:t>Ekstra åbning for virksomheder med erhvervsmærkat fra 7/4-?</a:t>
            </a:r>
            <a:endParaRPr lang="da-DK" dirty="0"/>
          </a:p>
          <a:p>
            <a:pPr marL="342900" indent="-342900">
              <a:buClr>
                <a:schemeClr val="accent2"/>
              </a:buClr>
              <a:buFont typeface="Arial" panose="020B0604020202020204" pitchFamily="34" charset="0"/>
              <a:buChar char="•"/>
            </a:pPr>
            <a:r>
              <a:rPr lang="da-DK" dirty="0" smtClean="0"/>
              <a:t>Vi </a:t>
            </a:r>
            <a:r>
              <a:rPr lang="da-DK" dirty="0"/>
              <a:t>holdt åbnet en ekstra time om morgen fra kl. 7 til 8 – kun for </a:t>
            </a:r>
            <a:r>
              <a:rPr lang="da-DK" dirty="0" smtClean="0"/>
              <a:t>virksomheder. </a:t>
            </a:r>
            <a:r>
              <a:rPr lang="da-DK" dirty="0"/>
              <a:t>Det er gået </a:t>
            </a:r>
            <a:r>
              <a:rPr lang="da-DK" dirty="0" smtClean="0"/>
              <a:t>rigtig </a:t>
            </a:r>
            <a:r>
              <a:rPr lang="da-DK" dirty="0"/>
              <a:t>fint med et sted mellem 20-40 erhvervskunder i den nye håndværkertime. </a:t>
            </a:r>
            <a:endParaRPr lang="da-DK" dirty="0" smtClean="0"/>
          </a:p>
          <a:p>
            <a:endParaRPr lang="da-DK" dirty="0"/>
          </a:p>
          <a:p>
            <a:r>
              <a:rPr lang="da-DK" dirty="0" smtClean="0"/>
              <a:t>Pladspersonalet er opdelt i 2 hold i speciel vagtplan og kunder til fx erhvervsmærkat bliver betjent via vinduet for at mindske smitterisiko. </a:t>
            </a:r>
          </a:p>
          <a:p>
            <a:pPr marL="342900" indent="-342900">
              <a:buClr>
                <a:schemeClr val="accent2"/>
              </a:buClr>
              <a:buFont typeface="Arial" panose="020B0604020202020204" pitchFamily="34" charset="0"/>
              <a:buChar char="•"/>
            </a:pPr>
            <a:r>
              <a:rPr lang="da-DK" dirty="0" smtClean="0"/>
              <a:t>Skiltning med hold afstand, tålmodighed mv. </a:t>
            </a:r>
          </a:p>
          <a:p>
            <a:pPr marL="342900" indent="-342900">
              <a:buClr>
                <a:schemeClr val="accent2"/>
              </a:buClr>
              <a:buFont typeface="Arial" panose="020B0604020202020204" pitchFamily="34" charset="0"/>
              <a:buChar char="•"/>
            </a:pPr>
            <a:r>
              <a:rPr lang="da-DK" dirty="0" smtClean="0"/>
              <a:t>Vagt ift. adgangsbegrænsning.</a:t>
            </a:r>
            <a:endParaRPr lang="da-DK" dirty="0"/>
          </a:p>
        </p:txBody>
      </p:sp>
      <p:pic>
        <p:nvPicPr>
          <p:cNvPr id="5" name="Billede 4"/>
          <p:cNvPicPr>
            <a:picLocks noChangeAspect="1"/>
          </p:cNvPicPr>
          <p:nvPr/>
        </p:nvPicPr>
        <p:blipFill>
          <a:blip r:embed="rId2"/>
          <a:stretch>
            <a:fillRect/>
          </a:stretch>
        </p:blipFill>
        <p:spPr>
          <a:xfrm>
            <a:off x="9315143" y="0"/>
            <a:ext cx="2842330" cy="2132856"/>
          </a:xfrm>
          <a:prstGeom prst="rect">
            <a:avLst/>
          </a:prstGeom>
        </p:spPr>
      </p:pic>
      <p:sp>
        <p:nvSpPr>
          <p:cNvPr id="6" name="Titel 1"/>
          <p:cNvSpPr txBox="1">
            <a:spLocks/>
          </p:cNvSpPr>
          <p:nvPr/>
        </p:nvSpPr>
        <p:spPr>
          <a:xfrm>
            <a:off x="960001" y="188641"/>
            <a:ext cx="10824631" cy="936103"/>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smtClean="0"/>
              <a:t>13. Genbrugspladsen i en turbulent tid</a:t>
            </a:r>
            <a:endParaRPr lang="da-DK" dirty="0"/>
          </a:p>
        </p:txBody>
      </p:sp>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101925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2401793582"/>
              </p:ext>
            </p:extLst>
          </p:nvPr>
        </p:nvGraphicFramePr>
        <p:xfrm>
          <a:off x="960438" y="2166938"/>
          <a:ext cx="102727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14. Øvrige bestyrelsesmøder</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776814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a:t>
            </a:r>
            <a:r>
              <a:rPr lang="da-DK" dirty="0" smtClean="0"/>
              <a:t>dagsordenspunkter, hvor </a:t>
            </a:r>
            <a:r>
              <a:rPr lang="da-DK" dirty="0"/>
              <a:t>tavshedspligten skal fraviges.</a:t>
            </a:r>
          </a:p>
          <a:p>
            <a:r>
              <a:rPr lang="da-DK" dirty="0"/>
              <a:t>  </a:t>
            </a:r>
          </a:p>
          <a:p>
            <a:r>
              <a:rPr lang="da-DK" b="1" dirty="0"/>
              <a:t>Formand og direktion indstiller</a:t>
            </a:r>
            <a:r>
              <a:rPr lang="da-DK" dirty="0"/>
              <a:t>, at </a:t>
            </a:r>
          </a:p>
          <a:p>
            <a:pPr marL="342900" lvl="0" indent="-342900">
              <a:buClr>
                <a:schemeClr val="accent2"/>
              </a:buClr>
              <a:buFont typeface="Arial" panose="020B0604020202020204" pitchFamily="34" charset="0"/>
              <a:buChar char="•"/>
            </a:pPr>
            <a:r>
              <a:rPr lang="da-DK" dirty="0"/>
              <a:t>Tavshedspligten fraviges på samtlige punkter med undtagelse </a:t>
            </a:r>
            <a:r>
              <a:rPr lang="da-DK" dirty="0" smtClean="0"/>
              <a:t>af punkt 4, 5, 7 og 9, idet bemærkes </a:t>
            </a:r>
            <a:r>
              <a:rPr lang="da-DK" dirty="0"/>
              <a:t>at der udarbejdes et resumé for så vidt angår punkt </a:t>
            </a:r>
            <a:r>
              <a:rPr lang="da-DK" dirty="0" smtClean="0"/>
              <a:t>7.</a:t>
            </a:r>
          </a:p>
          <a:p>
            <a:pPr lvl="0">
              <a:buClr>
                <a:schemeClr val="accent2"/>
              </a:buClr>
              <a:buNone/>
            </a:pPr>
            <a:endParaRPr lang="da-DK" dirty="0"/>
          </a:p>
          <a:p>
            <a:pPr lvl="0">
              <a:buClr>
                <a:schemeClr val="accent2"/>
              </a:buClr>
              <a:buNone/>
            </a:pPr>
            <a:r>
              <a:rPr lang="da-DK" b="1" i="1" dirty="0"/>
              <a:t>Indstillingen blev </a:t>
            </a:r>
            <a:r>
              <a:rPr lang="da-DK" b="1" i="1" dirty="0" smtClean="0"/>
              <a:t>tiltrådt.</a:t>
            </a:r>
            <a:endParaRPr lang="da-DK" dirty="0" smtClean="0"/>
          </a:p>
          <a:p>
            <a:pPr lvl="3" indent="0">
              <a:buClr>
                <a:schemeClr val="accent1"/>
              </a:buClr>
              <a:buNone/>
            </a:pP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36</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15. Fravigelse af tavshedspligten</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317368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sz="quarter" idx="15"/>
          </p:nvPr>
        </p:nvSpPr>
        <p:spPr/>
        <p:txBody>
          <a:bodyPr/>
          <a:lstStyle/>
          <a:p>
            <a:pPr lvl="1"/>
            <a:r>
              <a:rPr lang="da-DK" dirty="0"/>
              <a:t>Formand og </a:t>
            </a:r>
            <a:r>
              <a:rPr lang="da-DK" dirty="0" smtClean="0"/>
              <a:t>Direktion </a:t>
            </a:r>
            <a:r>
              <a:rPr lang="da-DK" dirty="0"/>
              <a:t>vil fremlægge forslag til kommunikation, som anbefales offentliggjort på baggrund af bestyrelsesmødet</a:t>
            </a:r>
            <a:r>
              <a:rPr lang="da-DK" dirty="0" smtClean="0"/>
              <a:t>.</a:t>
            </a:r>
          </a:p>
          <a:p>
            <a:pPr marL="0" lvl="1" indent="0">
              <a:buNone/>
            </a:pPr>
            <a:endParaRPr lang="da-DK" dirty="0"/>
          </a:p>
          <a:p>
            <a:pPr marL="0" lvl="1" indent="0">
              <a:buNone/>
            </a:pPr>
            <a:r>
              <a:rPr lang="da-DK" b="1" i="1" dirty="0" smtClean="0"/>
              <a:t>Der udsendes pressemeddelelser om:</a:t>
            </a:r>
          </a:p>
          <a:p>
            <a:pPr marL="0" lvl="1" indent="0">
              <a:buNone/>
            </a:pPr>
            <a:r>
              <a:rPr lang="da-DK" b="1" i="1" dirty="0" smtClean="0"/>
              <a:t>Affaldshåndtering i bykernen</a:t>
            </a:r>
          </a:p>
          <a:p>
            <a:pPr marL="0" lvl="1" indent="0">
              <a:buNone/>
            </a:pPr>
            <a:r>
              <a:rPr lang="da-DK" b="1" i="1" dirty="0" smtClean="0"/>
              <a:t>Årsregnskab – efter godkendelse på generalforsamlingen</a:t>
            </a:r>
          </a:p>
          <a:p>
            <a:pPr marL="0" lvl="1" indent="0">
              <a:buNone/>
            </a:pPr>
            <a:r>
              <a:rPr lang="da-DK" b="1" i="1" dirty="0" smtClean="0"/>
              <a:t>Forsyning Helsingørs miljø og CSR politik</a:t>
            </a:r>
            <a:endParaRPr lang="da-DK" b="1" i="1" dirty="0"/>
          </a:p>
          <a:p>
            <a:pPr marL="342900" lvl="0" indent="-342900">
              <a:buClr>
                <a:schemeClr val="accent1"/>
              </a:buClr>
              <a:buFont typeface="Wingdings" panose="05000000000000000000" pitchFamily="2" charset="2"/>
              <a:buChar char="§"/>
            </a:pP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37</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16. Kommunikation</a:t>
            </a:r>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383612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a:xfrm>
            <a:off x="958850" y="1772816"/>
            <a:ext cx="5857230" cy="4176464"/>
          </a:xfrm>
        </p:spPr>
        <p:txBody>
          <a:bodyPr/>
          <a:lstStyle/>
          <a:p>
            <a:r>
              <a:rPr lang="da-DK" sz="1800" dirty="0"/>
              <a:t>Følgende bestyrelsesmøder er aftalt for </a:t>
            </a:r>
            <a:r>
              <a:rPr lang="da-DK" sz="1800" dirty="0" smtClean="0"/>
              <a:t>alle selskaber:</a:t>
            </a:r>
          </a:p>
          <a:p>
            <a:endParaRPr lang="da-DK" sz="1800" dirty="0" smtClean="0"/>
          </a:p>
          <a:p>
            <a:r>
              <a:rPr lang="da-DK" sz="1800" b="1" dirty="0" smtClean="0"/>
              <a:t>Mødeplan 2020:</a:t>
            </a:r>
          </a:p>
          <a:p>
            <a:pPr marL="342900" indent="-342900">
              <a:buClr>
                <a:schemeClr val="accent1"/>
              </a:buClr>
              <a:buFont typeface="Wingdings" panose="05000000000000000000" pitchFamily="2" charset="2"/>
              <a:buChar char="§"/>
            </a:pPr>
            <a:endParaRPr lang="da-DK" sz="1800" dirty="0" smtClean="0"/>
          </a:p>
          <a:p>
            <a:pPr marL="342900" indent="-342900">
              <a:buClr>
                <a:schemeClr val="accent2"/>
              </a:buClr>
              <a:buFont typeface="Arial" panose="020B0604020202020204" pitchFamily="34" charset="0"/>
              <a:buChar char="•"/>
            </a:pPr>
            <a:r>
              <a:rPr lang="da-DK" sz="1800" dirty="0" smtClean="0"/>
              <a:t>Torsdag den 24. juni 2020</a:t>
            </a:r>
          </a:p>
          <a:p>
            <a:pPr marL="342900" indent="-342900">
              <a:buClr>
                <a:schemeClr val="accent2"/>
              </a:buClr>
              <a:buFont typeface="Arial" panose="020B0604020202020204" pitchFamily="34" charset="0"/>
              <a:buChar char="•"/>
            </a:pPr>
            <a:r>
              <a:rPr lang="da-DK" sz="1800" dirty="0" smtClean="0"/>
              <a:t>Torsdag den 27. august 2020 (+ seminar 26. august 2020)</a:t>
            </a:r>
          </a:p>
          <a:p>
            <a:pPr marL="342900" indent="-342900">
              <a:buClr>
                <a:schemeClr val="accent2"/>
              </a:buClr>
              <a:buFont typeface="Arial" panose="020B0604020202020204" pitchFamily="34" charset="0"/>
              <a:buChar char="•"/>
            </a:pPr>
            <a:r>
              <a:rPr lang="da-DK" sz="1800" dirty="0" smtClean="0"/>
              <a:t>Torsdag den 12. </a:t>
            </a:r>
            <a:r>
              <a:rPr lang="da-DK" sz="1800" dirty="0"/>
              <a:t>november </a:t>
            </a:r>
            <a:r>
              <a:rPr lang="da-DK" sz="1800" dirty="0" smtClean="0"/>
              <a:t>2020</a:t>
            </a:r>
          </a:p>
          <a:p>
            <a:pPr marL="342900" indent="-342900">
              <a:buClr>
                <a:schemeClr val="accent2"/>
              </a:buClr>
              <a:buFont typeface="Arial" panose="020B0604020202020204" pitchFamily="34" charset="0"/>
              <a:buChar char="•"/>
            </a:pPr>
            <a:r>
              <a:rPr lang="da-DK" sz="1800" dirty="0" smtClean="0"/>
              <a:t>Onsdag den 16. december 2020</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38</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17. Mødeplan 2020</a:t>
            </a:r>
            <a:endParaRPr lang="da-DK" dirty="0"/>
          </a:p>
        </p:txBody>
      </p:sp>
    </p:spTree>
    <p:extLst>
      <p:ext uri="{BB962C8B-B14F-4D97-AF65-F5344CB8AC3E}">
        <p14:creationId xmlns:p14="http://schemas.microsoft.com/office/powerpoint/2010/main" val="2513491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sp>
        <p:nvSpPr>
          <p:cNvPr id="9"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10" name="Titel 1"/>
          <p:cNvSpPr>
            <a:spLocks noGrp="1"/>
          </p:cNvSpPr>
          <p:nvPr>
            <p:ph type="title"/>
          </p:nvPr>
        </p:nvSpPr>
        <p:spPr>
          <a:xfrm>
            <a:off x="960001" y="188641"/>
            <a:ext cx="10824631" cy="936103"/>
          </a:xfrm>
        </p:spPr>
        <p:txBody>
          <a:bodyPr anchor="b"/>
          <a:lstStyle/>
          <a:p>
            <a:r>
              <a:rPr lang="da-DK" dirty="0" smtClean="0"/>
              <a:t>18. Eventuelt</a:t>
            </a:r>
            <a:endParaRPr lang="da-DK" dirty="0"/>
          </a:p>
        </p:txBody>
      </p:sp>
      <p:sp>
        <p:nvSpPr>
          <p:cNvPr id="2" name="Tekstfelt 1"/>
          <p:cNvSpPr txBox="1"/>
          <p:nvPr/>
        </p:nvSpPr>
        <p:spPr>
          <a:xfrm>
            <a:off x="1055440" y="2060848"/>
            <a:ext cx="5616624" cy="923330"/>
          </a:xfrm>
          <a:prstGeom prst="rect">
            <a:avLst/>
          </a:prstGeom>
          <a:noFill/>
        </p:spPr>
        <p:txBody>
          <a:bodyPr wrap="square" lIns="0" tIns="0" rIns="0" bIns="0" rtlCol="0">
            <a:spAutoFit/>
          </a:bodyPr>
          <a:lstStyle/>
          <a:p>
            <a:r>
              <a:rPr lang="da-DK" sz="2000" b="1" i="1" dirty="0" smtClean="0"/>
              <a:t>Direktionen meddelte at flere årsmøder er aflyst på grund af Covid-19. Dansk Fjernvarmes årsmøde forventes tillige aflyst.</a:t>
            </a:r>
            <a:endParaRPr lang="da-DK" dirty="0" smtClean="0"/>
          </a:p>
        </p:txBody>
      </p:sp>
    </p:spTree>
    <p:extLst>
      <p:ext uri="{BB962C8B-B14F-4D97-AF65-F5344CB8AC3E}">
        <p14:creationId xmlns:p14="http://schemas.microsoft.com/office/powerpoint/2010/main" val="4185520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Arial" panose="020B0604020202020204" pitchFamily="34" charset="0"/>
              <a:buChar char="•"/>
            </a:pPr>
            <a:r>
              <a:rPr lang="da-DK" dirty="0" smtClean="0"/>
              <a:t>Referat fra bestyrelsesmøde i selskaberne afholdt den 5. marts 2020 blev udsendt den 12. marts 2020. </a:t>
            </a:r>
          </a:p>
          <a:p>
            <a:pPr marL="342900" indent="-342900">
              <a:buClr>
                <a:schemeClr val="bg1"/>
              </a:buClr>
              <a:buFont typeface="Arial" panose="020B0604020202020204" pitchFamily="34" charset="0"/>
              <a:buChar char="•"/>
            </a:pPr>
            <a:endParaRPr lang="da-DK" dirty="0"/>
          </a:p>
          <a:p>
            <a:pPr marL="342900" indent="-342900">
              <a:buClr>
                <a:schemeClr val="bg1"/>
              </a:buClr>
              <a:buFont typeface="Arial" panose="020B0604020202020204" pitchFamily="34" charset="0"/>
              <a:buChar char="•"/>
            </a:pPr>
            <a:r>
              <a:rPr lang="da-DK" dirty="0" smtClean="0"/>
              <a:t>Der indkom ikke bemærkninger til referatet, der herefter er godkendt af den samlede bestyrelse.</a:t>
            </a:r>
          </a:p>
          <a:p>
            <a:pPr marL="342900" indent="-342900">
              <a:buClr>
                <a:schemeClr val="bg1"/>
              </a:buClr>
              <a:buFont typeface="Arial" panose="020B0604020202020204" pitchFamily="34" charset="0"/>
              <a:buChar char="•"/>
            </a:pPr>
            <a:endParaRPr lang="da-DK" dirty="0" smtClean="0"/>
          </a:p>
          <a:p>
            <a:pPr marL="342900" indent="-342900">
              <a:buClr>
                <a:schemeClr val="bg1"/>
              </a:buClr>
              <a:buFont typeface="Arial" panose="020B0604020202020204" pitchFamily="34" charset="0"/>
              <a:buChar char="•"/>
            </a:pPr>
            <a:r>
              <a:rPr lang="da-DK" dirty="0" smtClean="0"/>
              <a:t>Protokollat underskrives således, jf. Forretningsordenens pkt. 10.1.</a:t>
            </a: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2. Underskrift af protokollat</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3"/>
          </p:nvPr>
        </p:nvSpPr>
        <p:spPr>
          <a:xfrm>
            <a:off x="695400" y="1700808"/>
            <a:ext cx="7272808" cy="4464496"/>
          </a:xfrm>
        </p:spPr>
        <p:txBody>
          <a:bodyPr/>
          <a:lstStyle/>
          <a:p>
            <a:pPr marL="342900" indent="-342900">
              <a:buClr>
                <a:schemeClr val="accent1">
                  <a:lumMod val="60000"/>
                  <a:lumOff val="40000"/>
                </a:schemeClr>
              </a:buClr>
              <a:buFont typeface="Arial" panose="020B0604020202020204" pitchFamily="34" charset="0"/>
              <a:buChar char="•"/>
            </a:pPr>
            <a:r>
              <a:rPr lang="da-DK" sz="1800" dirty="0"/>
              <a:t>Bestyrelsesformanden orienterer mundtligt om relevante sager og forhold relateret til varetagelsen af bestyrelsesarbejdet i selskaberne</a:t>
            </a:r>
            <a:r>
              <a:rPr lang="da-DK" sz="1800" dirty="0" smtClean="0"/>
              <a:t>. Formanden orienterede om Forsyning Helsingørs kreditpolitik og pressens håndtering heraf. </a:t>
            </a:r>
            <a:br>
              <a:rPr lang="da-DK" sz="1800" dirty="0" smtClean="0"/>
            </a:br>
            <a:r>
              <a:rPr lang="da-DK" sz="1800" b="1" dirty="0" smtClean="0"/>
              <a:t>Formanden meddelte, at han vil orientere bestyrelsen om kreditpolitik og betalingsordninger.</a:t>
            </a:r>
          </a:p>
          <a:p>
            <a:pPr marL="342900" indent="-342900">
              <a:buClr>
                <a:schemeClr val="accent1">
                  <a:lumMod val="60000"/>
                  <a:lumOff val="40000"/>
                </a:schemeClr>
              </a:buClr>
              <a:buFont typeface="Arial" panose="020B0604020202020204" pitchFamily="34" charset="0"/>
              <a:buChar char="•"/>
            </a:pPr>
            <a:endParaRPr lang="da-DK" sz="1800" b="1" dirty="0"/>
          </a:p>
          <a:p>
            <a:pPr marL="342900" indent="-342900">
              <a:buClr>
                <a:schemeClr val="accent1">
                  <a:lumMod val="60000"/>
                  <a:lumOff val="40000"/>
                </a:schemeClr>
              </a:buClr>
              <a:buFont typeface="Arial" panose="020B0604020202020204" pitchFamily="34" charset="0"/>
              <a:buChar char="•"/>
            </a:pPr>
            <a:r>
              <a:rPr lang="da-DK" sz="1800" dirty="0" smtClean="0"/>
              <a:t>Direktionen </a:t>
            </a:r>
            <a:r>
              <a:rPr lang="da-DK" sz="1800" dirty="0"/>
              <a:t>orienterer mundtligt om relevante forhold og sager, herunder organisatoriske, relateret til varetagelsen af den daglige ledelse af </a:t>
            </a:r>
            <a:r>
              <a:rPr lang="da-DK" sz="1800" dirty="0" smtClean="0"/>
              <a:t>selskaberne.</a:t>
            </a:r>
            <a:br>
              <a:rPr lang="da-DK" sz="1800" dirty="0" smtClean="0"/>
            </a:br>
            <a:r>
              <a:rPr lang="da-DK" sz="1800" b="1" dirty="0" smtClean="0"/>
              <a:t>Direktionen orienterede om Forsyning Helsingørs </a:t>
            </a:r>
            <a:r>
              <a:rPr lang="da-DK" sz="1800" b="1" dirty="0" err="1" smtClean="0"/>
              <a:t>corona</a:t>
            </a:r>
            <a:r>
              <a:rPr lang="da-DK" sz="1800" b="1" dirty="0" smtClean="0"/>
              <a:t>-beredskab. Det særlige driftsberedskab fortsætter indtil ny udmelding fra regeringen.</a:t>
            </a:r>
          </a:p>
          <a:p>
            <a:pPr>
              <a:buClr>
                <a:schemeClr val="accent1">
                  <a:lumMod val="60000"/>
                  <a:lumOff val="40000"/>
                </a:schemeClr>
              </a:buClr>
              <a:buNone/>
              <a:tabLst>
                <a:tab pos="361950" algn="l"/>
              </a:tabLst>
            </a:pPr>
            <a:r>
              <a:rPr lang="da-DK" sz="1000" b="1" dirty="0" smtClean="0"/>
              <a:t/>
            </a:r>
            <a:br>
              <a:rPr lang="da-DK" sz="1000" b="1" dirty="0" smtClean="0"/>
            </a:br>
            <a:r>
              <a:rPr lang="da-DK" sz="1000" b="1" dirty="0" smtClean="0"/>
              <a:t>	</a:t>
            </a:r>
            <a:r>
              <a:rPr lang="da-DK" sz="1800" b="1" dirty="0" smtClean="0"/>
              <a:t>Forsyningstilsynet har udmeldt effektiviseringspotentiale på 2 mia. kr. for 	branchen, indenfor fjernvarme og el.</a:t>
            </a:r>
            <a:endParaRPr lang="da-DK" sz="1800" dirty="0" smtClean="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8200850" y="2166938"/>
            <a:ext cx="3602038" cy="3566318"/>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
        <p:nvSpPr>
          <p:cNvPr id="9" name="Titel 1"/>
          <p:cNvSpPr>
            <a:spLocks noGrp="1"/>
          </p:cNvSpPr>
          <p:nvPr>
            <p:ph type="title"/>
          </p:nvPr>
        </p:nvSpPr>
        <p:spPr>
          <a:xfrm>
            <a:off x="960001" y="188641"/>
            <a:ext cx="10824631" cy="936103"/>
          </a:xfrm>
        </p:spPr>
        <p:txBody>
          <a:bodyPr anchor="b"/>
          <a:lstStyle/>
          <a:p>
            <a:r>
              <a:rPr lang="da-DK" dirty="0" smtClean="0"/>
              <a:t>3. Formanden og Direktionen orienterer</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6</a:t>
            </a:fld>
            <a:endParaRPr lang="da-DK" dirty="0"/>
          </a:p>
        </p:txBody>
      </p:sp>
      <p:sp>
        <p:nvSpPr>
          <p:cNvPr id="3" name="Pladsholder til tekst 2"/>
          <p:cNvSpPr>
            <a:spLocks noGrp="1"/>
          </p:cNvSpPr>
          <p:nvPr>
            <p:ph sz="quarter" idx="15"/>
          </p:nvPr>
        </p:nvSpPr>
        <p:spPr>
          <a:xfrm>
            <a:off x="964692" y="1556792"/>
            <a:ext cx="10273151" cy="5066679"/>
          </a:xfrm>
        </p:spPr>
        <p:txBody>
          <a:bodyPr/>
          <a:lstStyle/>
          <a:p>
            <a:r>
              <a:rPr lang="da-DK" dirty="0"/>
              <a:t>LIS rapporteringen for 2019 blev præsenteret for bestyrelsen. Rapporteringen omfatter nøgletal vedrørende opfølgning på afsætning af produkter og tjenesteydelser, drifts- og produktionsforhold, forudsætninger vedrørende økonomi m.v., kundeservice og personaleforhold.</a:t>
            </a:r>
          </a:p>
          <a:p>
            <a:r>
              <a:rPr lang="da-DK" dirty="0"/>
              <a:t> </a:t>
            </a:r>
          </a:p>
          <a:p>
            <a:r>
              <a:rPr lang="da-DK" dirty="0"/>
              <a:t>Produktionen og afsætningen af el var væsentligt under budget på grund af forsinkelsen i prøvedriftsperioden vedrørende fornyelsen af Helsingør Kraftvarmeværk. Afsætningen af varme var lavere i varmeselskaberne end budgetteret, som følge af et lavere antal graddage. Ledningstabet i vandselskabet var med 8,5 pct. lidt over budget. Service-måltallene for koncernens kundeservice var lidt bedre end budget.</a:t>
            </a:r>
          </a:p>
          <a:p>
            <a:endParaRPr lang="da-DK" dirty="0"/>
          </a:p>
          <a:p>
            <a:endParaRPr lang="da-DK" dirty="0"/>
          </a:p>
        </p:txBody>
      </p:sp>
      <p:sp>
        <p:nvSpPr>
          <p:cNvPr id="7" name="Titel 1"/>
          <p:cNvSpPr>
            <a:spLocks noGrp="1"/>
          </p:cNvSpPr>
          <p:nvPr>
            <p:ph type="title"/>
          </p:nvPr>
        </p:nvSpPr>
        <p:spPr>
          <a:xfrm>
            <a:off x="960001" y="188641"/>
            <a:ext cx="10824631" cy="936103"/>
          </a:xfrm>
        </p:spPr>
        <p:txBody>
          <a:bodyPr anchor="b"/>
          <a:lstStyle/>
          <a:p>
            <a:r>
              <a:rPr lang="da-DK" dirty="0" smtClean="0"/>
              <a:t>4. Årsrapporter 2019 - LIS</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282374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960000" y="1556792"/>
            <a:ext cx="10752624" cy="4248472"/>
          </a:xfrm>
        </p:spPr>
        <p:txBody>
          <a:bodyPr/>
          <a:lstStyle/>
          <a:p>
            <a:r>
              <a:rPr lang="da-DK" dirty="0" smtClean="0"/>
              <a:t>Forsyning Helsingør har i 2019 opretholdt en høj forsyningssikkerhed for samtlige forsyningsområder</a:t>
            </a:r>
          </a:p>
          <a:p>
            <a:r>
              <a:rPr lang="da-DK" dirty="0" smtClean="0"/>
              <a:t>Koncernens værdier er bevaret og udviklet, bl.a. på basis af anlægsinvesteringer på i alt 309,9 mio.kr.</a:t>
            </a:r>
          </a:p>
          <a:p>
            <a:r>
              <a:rPr lang="da-DK" dirty="0" smtClean="0"/>
              <a:t>Alle væsentligste budgetmål er overholdt og resultatet er tilfredsstillende</a:t>
            </a:r>
          </a:p>
          <a:p>
            <a:r>
              <a:rPr lang="da-DK" dirty="0" smtClean="0"/>
              <a:t>I forhold til budgetafvigelser er der afvigelser i varmeselskabernes afsætning af varme og el</a:t>
            </a:r>
            <a:endParaRPr lang="da-DK" dirty="0"/>
          </a:p>
          <a:p>
            <a:r>
              <a:rPr lang="da-DK" dirty="0" smtClean="0"/>
              <a:t>Koncernens resultat efter skat udgør 24,7 mio.kr. mod budgetteret 7,4 mio.kr. Resultatet er positivt påvirket med 14,9 mio.kr., som følge af en ændret regnskabspraksis for vandselskaberne. Det tidligere anvendte ”nul-princip” er erstattet af en metode, hvor alene de gyldige takstmæssige over-/underdækninger indregnes i selskabernes resultater og balancer</a:t>
            </a:r>
          </a:p>
          <a:p>
            <a:r>
              <a:rPr lang="da-DK" dirty="0" smtClean="0"/>
              <a:t>Koncernens egenkapital udgør 2,5 mia.kr. ved udgangen af 2019. Tilvæksten i 2019 er 24,7 mio.kr.</a:t>
            </a:r>
          </a:p>
          <a:p>
            <a:r>
              <a:rPr lang="da-DK" dirty="0" smtClean="0"/>
              <a:t>Koncernens samlede lån hos KommuneKredit udgør 1.290,6 mio.kr. ved udgangen af 2019. De samlede lån udgjorde til sammenligning 1.141,2 mio.kr. ved udgangen af 2018. Tilvæksten vedrører den sidste del af fornyelsen af Helsingør Kraftvarmeværk (HØK), finansieringen af det nye Snekkersten Vandværk samt lånoptagelse i varmeselskabet vedrørende anlægsinvesteringer i 2018.</a:t>
            </a:r>
          </a:p>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7</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4. Årsrapporter 2019 – hovedpunkter I</a:t>
            </a:r>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Tree>
    <p:extLst>
      <p:ext uri="{BB962C8B-B14F-4D97-AF65-F5344CB8AC3E}">
        <p14:creationId xmlns:p14="http://schemas.microsoft.com/office/powerpoint/2010/main" val="91290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2243999" y="1993630"/>
            <a:ext cx="7776000" cy="3811634"/>
          </a:xfrm>
        </p:spPr>
        <p:txBody>
          <a:bodyPr/>
          <a:lstStyle/>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8</a:t>
            </a:fld>
            <a:endParaRPr lang="da-DK" dirty="0"/>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13" name="Titel 1"/>
          <p:cNvSpPr txBox="1">
            <a:spLocks/>
          </p:cNvSpPr>
          <p:nvPr/>
        </p:nvSpPr>
        <p:spPr>
          <a:xfrm>
            <a:off x="960001" y="332656"/>
            <a:ext cx="10824631" cy="1224136"/>
          </a:xfrm>
          <a:prstGeom prst="rect">
            <a:avLst/>
          </a:prstGeom>
        </p:spPr>
        <p:txBody>
          <a:bodyPr vert="horz" lIns="0" tIns="0" rIns="0" bIns="0" rtlCol="0" anchor="b" anchorCtr="0">
            <a:noAutofit/>
          </a:bodyPr>
          <a:lstStyle>
            <a:lvl1pPr algn="l" defTabSz="914400" rtl="0" eaLnBrk="1" latinLnBrk="0" hangingPunct="1">
              <a:spcBef>
                <a:spcPct val="0"/>
              </a:spcBef>
              <a:buNone/>
              <a:defRPr sz="4000" kern="1200">
                <a:solidFill>
                  <a:schemeClr val="accent1"/>
                </a:solidFill>
                <a:latin typeface="+mj-lt"/>
                <a:ea typeface="+mj-ea"/>
                <a:cs typeface="+mj-cs"/>
              </a:defRPr>
            </a:lvl1pPr>
          </a:lstStyle>
          <a:p>
            <a:r>
              <a:rPr lang="da-DK" dirty="0" smtClean="0"/>
              <a:t>4. Nettoomsætning</a:t>
            </a:r>
            <a:r>
              <a:rPr lang="da-DK" sz="2800" dirty="0" smtClean="0"/>
              <a:t> </a:t>
            </a:r>
          </a:p>
          <a:p>
            <a:endParaRPr lang="da-DK" sz="2800" dirty="0" smtClean="0"/>
          </a:p>
        </p:txBody>
      </p:sp>
      <p:sp>
        <p:nvSpPr>
          <p:cNvPr id="9" name="Rektangel 8"/>
          <p:cNvSpPr/>
          <p:nvPr/>
        </p:nvSpPr>
        <p:spPr>
          <a:xfrm>
            <a:off x="1055439" y="1268329"/>
            <a:ext cx="8964559" cy="4524315"/>
          </a:xfrm>
          <a:prstGeom prst="rect">
            <a:avLst/>
          </a:prstGeom>
        </p:spPr>
        <p:txBody>
          <a:bodyPr wrap="square">
            <a:spAutoFit/>
          </a:bodyPr>
          <a:lstStyle/>
          <a:p>
            <a:r>
              <a:rPr lang="da-DK" dirty="0"/>
              <a:t>Koncernens nettoomsætning og driftsresultat før skat og over-/underdækninger, og </a:t>
            </a:r>
            <a:r>
              <a:rPr lang="da-DK" dirty="0" smtClean="0"/>
              <a:t>koncernelimineringer </a:t>
            </a:r>
            <a:r>
              <a:rPr lang="da-DK" dirty="0"/>
              <a:t>for 2019 blev præsenteret for bestyrelsen. </a:t>
            </a:r>
          </a:p>
          <a:p>
            <a:endParaRPr lang="da-DK" dirty="0"/>
          </a:p>
          <a:p>
            <a:r>
              <a:rPr lang="da-DK" dirty="0"/>
              <a:t>Den samlede nettoomsætning udgjorde 661,8 mio.kr., mod budgetteret 694,9 mio.kr. Faldet kan </a:t>
            </a:r>
            <a:r>
              <a:rPr lang="da-DK" dirty="0" smtClean="0"/>
              <a:t>primært </a:t>
            </a:r>
            <a:r>
              <a:rPr lang="da-DK" dirty="0"/>
              <a:t>henføres til et lavere varmesalg fra varmeselskaberne som følge af et lavere antal graddage, og lavere el-indtægter i Helsingør Kraftvarmeværk, som følge af forsinkelsen vedrørende indkøringen jfr. ovenfor. Endelig var der lavere indtægter i affaldsselskabet, som følge af bortfaldet af </a:t>
            </a:r>
            <a:r>
              <a:rPr lang="da-DK" dirty="0" smtClean="0"/>
              <a:t>administrationsgebyret </a:t>
            </a:r>
            <a:r>
              <a:rPr lang="da-DK" dirty="0"/>
              <a:t>og mindre haveaffald fra Norfors.</a:t>
            </a:r>
          </a:p>
          <a:p>
            <a:endParaRPr lang="da-DK" dirty="0"/>
          </a:p>
          <a:p>
            <a:r>
              <a:rPr lang="da-DK" dirty="0"/>
              <a:t>Det samlede resultat før skat og over-/underdækninger udgjorde 18,0 mio.kr. mod budgetteret 17,1 mio.kr. Stigningen kan primært henføres til vandselskaberne som følge af en højere afsætning af vand, Elektrus (på grund af en senere tarifnedsættelse end budgetteret, som følge af varslingsfrist) og gade-lysselskabet på grund af flere regningsarbejder, mens varmeselskabet og affaldsselskabet derimod trækker i den modsatte retning som følge af færre indtægter jfr. ovenfor samt i tillæg hertil for affalds-selskabets vedkommende øgede omkostninger.</a:t>
            </a:r>
          </a:p>
        </p:txBody>
      </p:sp>
    </p:spTree>
    <p:extLst>
      <p:ext uri="{BB962C8B-B14F-4D97-AF65-F5344CB8AC3E}">
        <p14:creationId xmlns:p14="http://schemas.microsoft.com/office/powerpoint/2010/main" val="194621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idx="1"/>
          </p:nvPr>
        </p:nvSpPr>
        <p:spPr>
          <a:xfrm>
            <a:off x="2243999" y="1993630"/>
            <a:ext cx="7776000" cy="3811634"/>
          </a:xfrm>
        </p:spPr>
        <p:txBody>
          <a:bodyPr/>
          <a:lstStyle/>
          <a:p>
            <a:endParaRPr lang="da-DK" dirty="0" smtClean="0"/>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9</a:t>
            </a:fld>
            <a:endParaRPr lang="da-DK" dirty="0"/>
          </a:p>
        </p:txBody>
      </p:sp>
      <p:sp>
        <p:nvSpPr>
          <p:cNvPr id="8" name="Titel 1"/>
          <p:cNvSpPr>
            <a:spLocks noGrp="1"/>
          </p:cNvSpPr>
          <p:nvPr>
            <p:ph type="title"/>
          </p:nvPr>
        </p:nvSpPr>
        <p:spPr>
          <a:xfrm>
            <a:off x="960001" y="188641"/>
            <a:ext cx="10824631" cy="936103"/>
          </a:xfrm>
        </p:spPr>
        <p:txBody>
          <a:bodyPr anchor="b"/>
          <a:lstStyle/>
          <a:p>
            <a:r>
              <a:rPr lang="da-DK" dirty="0" smtClean="0"/>
              <a:t>4. </a:t>
            </a:r>
            <a:r>
              <a:rPr lang="da-DK" dirty="0" err="1"/>
              <a:t>Regulatoriske</a:t>
            </a:r>
            <a:r>
              <a:rPr lang="da-DK" dirty="0"/>
              <a:t> forhold</a:t>
            </a:r>
          </a:p>
        </p:txBody>
      </p:sp>
      <p:sp>
        <p:nvSpPr>
          <p:cNvPr id="10" name="Pladsholder til sidefod 4"/>
          <p:cNvSpPr>
            <a:spLocks noGrp="1"/>
          </p:cNvSpPr>
          <p:nvPr>
            <p:ph type="ftr" sz="quarter" idx="11"/>
          </p:nvPr>
        </p:nvSpPr>
        <p:spPr>
          <a:xfrm>
            <a:off x="1752513" y="6334022"/>
            <a:ext cx="5184000" cy="176532"/>
          </a:xfrm>
        </p:spPr>
        <p:txBody>
          <a:bodyPr/>
          <a:lstStyle/>
          <a:p>
            <a:r>
              <a:rPr lang="da-DK" smtClean="0"/>
              <a:t>Offentlig referat fra bestyrelsesmødet den 30. april 2020 i Forsyning Helsingør A/S m.fl</a:t>
            </a:r>
            <a:endParaRPr lang="da-DK" dirty="0"/>
          </a:p>
        </p:txBody>
      </p:sp>
      <p:sp>
        <p:nvSpPr>
          <p:cNvPr id="4" name="Rektangel 3"/>
          <p:cNvSpPr/>
          <p:nvPr/>
        </p:nvSpPr>
        <p:spPr>
          <a:xfrm>
            <a:off x="1343472" y="1993630"/>
            <a:ext cx="7272808" cy="646331"/>
          </a:xfrm>
          <a:prstGeom prst="rect">
            <a:avLst/>
          </a:prstGeom>
        </p:spPr>
        <p:txBody>
          <a:bodyPr wrap="square">
            <a:spAutoFit/>
          </a:bodyPr>
          <a:lstStyle/>
          <a:p>
            <a:r>
              <a:rPr lang="da-DK" dirty="0"/>
              <a:t>Koncernselskabernes </a:t>
            </a:r>
            <a:r>
              <a:rPr lang="da-DK" dirty="0" err="1"/>
              <a:t>regulatoriske</a:t>
            </a:r>
            <a:r>
              <a:rPr lang="da-DK" dirty="0"/>
              <a:t> forhold for 2019 blev præsenteret for bestyrelsen.</a:t>
            </a:r>
          </a:p>
        </p:txBody>
      </p:sp>
    </p:spTree>
    <p:extLst>
      <p:ext uri="{BB962C8B-B14F-4D97-AF65-F5344CB8AC3E}">
        <p14:creationId xmlns:p14="http://schemas.microsoft.com/office/powerpoint/2010/main" val="134817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3336</Words>
  <Application>Microsoft Office PowerPoint</Application>
  <PresentationFormat>Widescreen</PresentationFormat>
  <Paragraphs>362</Paragraphs>
  <Slides>39</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Arial</vt:lpstr>
      <vt:lpstr>Calibri</vt:lpstr>
      <vt:lpstr>Calibri Light</vt:lpstr>
      <vt:lpstr>Times New Roman</vt:lpstr>
      <vt:lpstr>Wingdings</vt:lpstr>
      <vt:lpstr>FH skabelon</vt:lpstr>
      <vt:lpstr>Bestyrelsesmøde den 30. april 2020 i: Forsyning Helsingør A/S Forsyning Helsingør Service A/S Forsyning Helsingør Varme A/S Forsyning Helsingør Affald A/S Elektrus A/S</vt:lpstr>
      <vt:lpstr>Dagsorden</vt:lpstr>
      <vt:lpstr>1. Godkendelse af dagsorden</vt:lpstr>
      <vt:lpstr>2. Underskrift af protokollat</vt:lpstr>
      <vt:lpstr>3. Formanden og Direktionen orienterer</vt:lpstr>
      <vt:lpstr>4. Årsrapporter 2019 - LIS</vt:lpstr>
      <vt:lpstr>4. Årsrapporter 2019 – hovedpunkter I</vt:lpstr>
      <vt:lpstr>PowerPoint-præsentation</vt:lpstr>
      <vt:lpstr>4. Regulatoriske forhold</vt:lpstr>
      <vt:lpstr>4. Anlægsinvesteringer – alle selskaber</vt:lpstr>
      <vt:lpstr>5. Omstrukturering af Forsyning Helsingør Koncernen</vt:lpstr>
      <vt:lpstr>6. Generalforsamling 2020 – Forsyning Helsingør A/S</vt:lpstr>
      <vt:lpstr>6. Generalforsamling 2020 – Forsyning Helsingør A/S</vt:lpstr>
      <vt:lpstr>7. Økonomi og ledelsesrapportering 2020</vt:lpstr>
      <vt:lpstr>7. Økonomi- og ledelsesrapportering 2020 – alle selskaber</vt:lpstr>
      <vt:lpstr>7. Forsyning Helsingør koncernen  – LIS februar ÅTD 2020</vt:lpstr>
      <vt:lpstr>7. Forsyning Helsingør koncernen  – Nettoomsætning februar ÅTD 2020</vt:lpstr>
      <vt:lpstr>7. Koncernen  - Regulatoriske forhold februar ÅTD 2020</vt:lpstr>
      <vt:lpstr>7. Koncernen - Anlægsinvesteringer februar ÅTD 2020</vt:lpstr>
      <vt:lpstr>8. Redegørelse for god selskabsledelse</vt:lpstr>
      <vt:lpstr>8. Redegørelse for god selskabsledelse</vt:lpstr>
      <vt:lpstr>10. Affaldssortering i bykernen</vt:lpstr>
      <vt:lpstr>10. Affaldssortering i bykernen</vt:lpstr>
      <vt:lpstr>PowerPoint-præsentation</vt:lpstr>
      <vt:lpstr>10. Affaldssortering i bykernen</vt:lpstr>
      <vt:lpstr>10. Affaldssortering i bykernen - indstilling</vt:lpstr>
      <vt:lpstr>Punkter til orientering</vt:lpstr>
      <vt:lpstr>11. Årsrapport 2019 – Skibstrup Affaldscenter</vt:lpstr>
      <vt:lpstr>11. Årsrapport 2019 – Skibstrup Affaldscenter</vt:lpstr>
      <vt:lpstr>12. Status kundeservice pr. april 2020</vt:lpstr>
      <vt:lpstr>12. Status kundeservice pr. april 2020</vt:lpstr>
      <vt:lpstr>12. Status kundeservice pr. april 2020</vt:lpstr>
      <vt:lpstr>PowerPoint-præsentation</vt:lpstr>
      <vt:lpstr>PowerPoint-præsentation</vt:lpstr>
      <vt:lpstr>14. Øvrige bestyrelsesmøder</vt:lpstr>
      <vt:lpstr>15. Fravigelse af tavshedspligten</vt:lpstr>
      <vt:lpstr>16. Kommunikation</vt:lpstr>
      <vt:lpstr>17. Mødeplan 2020</vt:lpstr>
      <vt:lpstr>18.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2020-05-15T09:40:10Z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